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7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8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9.xml" ContentType="application/vnd.openxmlformats-officedocument.theme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theme/theme10.xml" ContentType="application/vnd.openxmlformats-officedocument.theme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7" r:id="rId1"/>
    <p:sldMasterId id="2147483955" r:id="rId2"/>
    <p:sldMasterId id="2147483980" r:id="rId3"/>
    <p:sldMasterId id="2147483993" r:id="rId4"/>
    <p:sldMasterId id="2147484237" r:id="rId5"/>
    <p:sldMasterId id="2147484955" r:id="rId6"/>
    <p:sldMasterId id="2147485494" r:id="rId7"/>
    <p:sldMasterId id="2147485506" r:id="rId8"/>
    <p:sldMasterId id="2147485531" r:id="rId9"/>
    <p:sldMasterId id="2147485593" r:id="rId10"/>
    <p:sldMasterId id="2147485619" r:id="rId11"/>
  </p:sldMasterIdLst>
  <p:notesMasterIdLst>
    <p:notesMasterId r:id="rId36"/>
  </p:notesMasterIdLst>
  <p:handoutMasterIdLst>
    <p:handoutMasterId r:id="rId37"/>
  </p:handoutMasterIdLst>
  <p:sldIdLst>
    <p:sldId id="722" r:id="rId12"/>
    <p:sldId id="5834" r:id="rId13"/>
    <p:sldId id="5700" r:id="rId14"/>
    <p:sldId id="5923" r:id="rId15"/>
    <p:sldId id="5924" r:id="rId16"/>
    <p:sldId id="5935" r:id="rId17"/>
    <p:sldId id="5842" r:id="rId18"/>
    <p:sldId id="5843" r:id="rId19"/>
    <p:sldId id="5094" r:id="rId20"/>
    <p:sldId id="5157" r:id="rId21"/>
    <p:sldId id="5926" r:id="rId22"/>
    <p:sldId id="5928" r:id="rId23"/>
    <p:sldId id="5927" r:id="rId24"/>
    <p:sldId id="5931" r:id="rId25"/>
    <p:sldId id="5929" r:id="rId26"/>
    <p:sldId id="5932" r:id="rId27"/>
    <p:sldId id="5412" r:id="rId28"/>
    <p:sldId id="5413" r:id="rId29"/>
    <p:sldId id="5845" r:id="rId30"/>
    <p:sldId id="5100" r:id="rId31"/>
    <p:sldId id="5490" r:id="rId32"/>
    <p:sldId id="5844" r:id="rId33"/>
    <p:sldId id="5846" r:id="rId34"/>
    <p:sldId id="5933" r:id="rId3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CDFFF5"/>
    <a:srgbClr val="F8BF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41"/>
    <p:restoredTop sz="69213" autoAdjust="0"/>
  </p:normalViewPr>
  <p:slideViewPr>
    <p:cSldViewPr>
      <p:cViewPr varScale="1">
        <p:scale>
          <a:sx n="76" d="100"/>
          <a:sy n="76" d="100"/>
        </p:scale>
        <p:origin x="255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9" Type="http://schemas.openxmlformats.org/officeDocument/2006/relationships/viewProps" Target="viewProps.xml"/><Relationship Id="rId21" Type="http://schemas.openxmlformats.org/officeDocument/2006/relationships/slide" Target="slides/slide10.xml"/><Relationship Id="rId34" Type="http://schemas.openxmlformats.org/officeDocument/2006/relationships/slide" Target="slides/slide23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slide" Target="slides/slide1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slide" Target="slides/slide2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slide" Target="slides/slide2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slide" Target="slides/slide19.xml"/><Relationship Id="rId35" Type="http://schemas.openxmlformats.org/officeDocument/2006/relationships/slide" Target="slides/slide24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slide" Target="slides/slide2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0EF95D2-65B3-BC4E-8994-D9482C3147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480074-238B-C845-9DF1-E3B8736938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D9B9FAA0-F3AA-164C-A8BD-BFC7CCCEAE52}" type="datetimeFigureOut">
              <a:rPr lang="en-US"/>
              <a:pPr>
                <a:defRPr/>
              </a:pPr>
              <a:t>3/25/2022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D1350C-FD2B-E248-96CE-E06DB4CA70A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C9C76E-AF9C-0049-9FFB-63472F0B4A6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56CEAE43-671A-134F-A694-642B51FC36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906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tiff>
</file>

<file path=ppt/media/image2.png>
</file>

<file path=ppt/media/image3.png>
</file>

<file path=ppt/media/image4.jpeg>
</file>

<file path=ppt/media/image5.png>
</file>

<file path=ppt/media/image6.tiff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6C4613C-2A39-F64E-84B3-3F6A11D93F5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1BAA2B-7F55-B545-81D8-BC58BCB6AAC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7F6B843C-A49F-BB4F-9599-3D41488860B0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987A64C-9D1C-0947-8690-7A7364BA5D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047D10F-1509-E044-9AEB-E169ACB278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7BEBF0-B94A-A74D-8C8F-7CA6F41590C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BBA436-1CB7-B144-9089-6AE4863D9D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87973AD7-D932-2641-9FAC-D90A34A34A6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671901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5" name="Rectangle 7">
            <a:extLst>
              <a:ext uri="{FF2B5EF4-FFF2-40B4-BE49-F238E27FC236}">
                <a16:creationId xmlns:a16="http://schemas.microsoft.com/office/drawing/2014/main" id="{4970873D-26C9-4F4E-BB94-4E1EC127E8F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4E82DFE-E98A-254F-BFEC-3824591F8463}" type="slidenum">
              <a:rPr lang="en-US" altLang="en-US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US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46146" name="Rectangle 2">
            <a:extLst>
              <a:ext uri="{FF2B5EF4-FFF2-40B4-BE49-F238E27FC236}">
                <a16:creationId xmlns:a16="http://schemas.microsoft.com/office/drawing/2014/main" id="{C2A0FF1F-825F-734E-90D6-E0ED72CA90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6147" name="Rectangle 3">
            <a:extLst>
              <a:ext uri="{FF2B5EF4-FFF2-40B4-BE49-F238E27FC236}">
                <a16:creationId xmlns:a16="http://schemas.microsoft.com/office/drawing/2014/main" id="{9CF49887-C12A-984F-8FC8-8B47E5DE79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472198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8159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57294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934158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48846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94393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11412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62349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025051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725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5946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3863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39722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47177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43000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57227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5" name="Rectangle 7">
            <a:extLst>
              <a:ext uri="{FF2B5EF4-FFF2-40B4-BE49-F238E27FC236}">
                <a16:creationId xmlns:a16="http://schemas.microsoft.com/office/drawing/2014/main" id="{4970873D-26C9-4F4E-BB94-4E1EC127E8F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4E82DFE-E98A-254F-BFEC-3824591F8463}" type="slidenum">
              <a:rPr lang="en-US" altLang="en-US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24</a:t>
            </a:fld>
            <a:endParaRPr lang="en-US" altLang="en-US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46146" name="Rectangle 2">
            <a:extLst>
              <a:ext uri="{FF2B5EF4-FFF2-40B4-BE49-F238E27FC236}">
                <a16:creationId xmlns:a16="http://schemas.microsoft.com/office/drawing/2014/main" id="{C2A0FF1F-825F-734E-90D6-E0ED72CA90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6147" name="Rectangle 3">
            <a:extLst>
              <a:ext uri="{FF2B5EF4-FFF2-40B4-BE49-F238E27FC236}">
                <a16:creationId xmlns:a16="http://schemas.microsoft.com/office/drawing/2014/main" id="{9CF49887-C12A-984F-8FC8-8B47E5DE79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6319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480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5586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94503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9837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180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398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7973AD7-D932-2641-9FAC-D90A34A34A63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3704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safari.png">
            <a:extLst>
              <a:ext uri="{FF2B5EF4-FFF2-40B4-BE49-F238E27FC236}">
                <a16:creationId xmlns:a16="http://schemas.microsoft.com/office/drawing/2014/main" id="{F49D761E-079B-3A43-A0C1-56738B9002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6411913"/>
            <a:ext cx="1025525" cy="296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528C7A81-0A0B-D244-889C-5A3877A984F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CE461A3A-19C1-6742-B33C-E82599843E3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2802AA-8BB7-3742-A18E-53EE2E571A2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6429039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A38F5F6B-4812-ED46-9852-1A1D2FDF555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AC66C216-AE14-164E-889E-205F940AC27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FDF842-8045-BE40-A628-838F16121C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1204730"/>
      </p:ext>
    </p:extLst>
  </p:cSld>
  <p:clrMapOvr>
    <a:masterClrMapping/>
  </p:clrMapOvr>
  <p:transition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97B092-8552-4BA4-B0E1-CE51B98A2A2D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246064"/>
      </p:ext>
    </p:extLst>
  </p:cSld>
  <p:clrMapOvr>
    <a:masterClrMapping/>
  </p:clrMapOvr>
  <p:transition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4DDA66-0DFC-412A-A4B0-EFE91F0913E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5121040"/>
      </p:ext>
    </p:extLst>
  </p:cSld>
  <p:clrMapOvr>
    <a:masterClrMapping/>
  </p:clrMapOvr>
  <p:transition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1F9A79-97CD-456A-8962-B51E5744B9CD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241621"/>
      </p:ext>
    </p:extLst>
  </p:cSld>
  <p:clrMapOvr>
    <a:masterClrMapping/>
  </p:clrMapOvr>
  <p:transition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safari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6411913"/>
            <a:ext cx="1025525" cy="296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FCE054-F1E5-374D-A24E-887477C05326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285756"/>
      </p:ext>
    </p:extLst>
  </p:cSld>
  <p:clrMapOvr>
    <a:masterClrMapping/>
  </p:clrMapOvr>
  <p:transition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92004D-7284-C244-B275-AB956C66515A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610530"/>
      </p:ext>
    </p:extLst>
  </p:cSld>
  <p:clrMapOvr>
    <a:masterClrMapping/>
  </p:clrMapOvr>
  <p:transition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9817D1-13B0-D341-B1C4-34616D3933BB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0647661"/>
      </p:ext>
    </p:extLst>
  </p:cSld>
  <p:clrMapOvr>
    <a:masterClrMapping/>
  </p:clrMapOvr>
  <p:transition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067096-FD7F-A949-B565-8298951E6B88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8318931"/>
      </p:ext>
    </p:extLst>
  </p:cSld>
  <p:clrMapOvr>
    <a:masterClrMapping/>
  </p:clrMapOvr>
  <p:transition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1077C3-3C60-8640-A1DD-3718D4D0D74D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029831"/>
      </p:ext>
    </p:extLst>
  </p:cSld>
  <p:clrMapOvr>
    <a:masterClrMapping/>
  </p:clrMapOvr>
  <p:transition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D41FDD-73B6-EC4A-BB35-BA0C8CCC36C9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093231"/>
      </p:ext>
    </p:extLst>
  </p:cSld>
  <p:clrMapOvr>
    <a:masterClrMapping/>
  </p:clrMapOvr>
  <p:transition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8D2B92-4EF8-0940-9F90-1D39CCADBD7F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96441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F5178386-4527-D04C-A145-D5B3D2603FF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7F9D8ABF-6230-094A-9EDE-56A9D686A9E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8E305C-B8FF-454A-9CA8-EE0240EF54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5980287"/>
      </p:ext>
    </p:extLst>
  </p:cSld>
  <p:clrMapOvr>
    <a:masterClrMapping/>
  </p:clrMapOvr>
  <p:transition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24B1A2-EC3E-4448-972E-E198354A3E48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162736"/>
      </p:ext>
    </p:extLst>
  </p:cSld>
  <p:clrMapOvr>
    <a:masterClrMapping/>
  </p:clrMapOvr>
  <p:transition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5B71B7-33A4-004A-B24D-5E8A20C1D7A0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885878"/>
      </p:ext>
    </p:extLst>
  </p:cSld>
  <p:clrMapOvr>
    <a:masterClrMapping/>
  </p:clrMapOvr>
  <p:transition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5EE445-AD48-2049-A03E-4C865681EA4B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410180"/>
      </p:ext>
    </p:extLst>
  </p:cSld>
  <p:clrMapOvr>
    <a:masterClrMapping/>
  </p:clrMapOvr>
  <p:transition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8603A9-60B6-0741-B15F-17172804C198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044154"/>
      </p:ext>
    </p:extLst>
  </p:cSld>
  <p:clrMapOvr>
    <a:masterClrMapping/>
  </p:clrMapOvr>
  <p:transition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228600" y="1371600"/>
            <a:ext cx="8610600" cy="4876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66D58A-9B40-E846-A790-9B6CD5A58598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791403"/>
      </p:ext>
    </p:extLst>
  </p:cSld>
  <p:clrMapOvr>
    <a:masterClrMapping/>
  </p:clrMapOvr>
  <p:transition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Line 10"/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Garamond" pitchFamily="18" charset="0"/>
              </a:defRPr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7341D3D9-3FE8-4025-BF66-8DAB1ABB951F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689856"/>
      </p:ext>
    </p:extLst>
  </p:cSld>
  <p:clrMapOvr>
    <a:masterClrMapping/>
  </p:clrMapOvr>
  <p:transition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3594FA-E141-4234-AE05-360401972BE7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662061"/>
      </p:ext>
    </p:extLst>
  </p:cSld>
  <p:clrMapOvr>
    <a:masterClrMapping/>
  </p:clrMapOvr>
  <p:transition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C7BA1-BEA2-40AF-9056-44DC8C985687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285920"/>
      </p:ext>
    </p:extLst>
  </p:cSld>
  <p:clrMapOvr>
    <a:masterClrMapping/>
  </p:clrMapOvr>
  <p:transition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D2BBBE-2A44-4D16-8758-0239282DCC58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23461"/>
      </p:ext>
    </p:extLst>
  </p:cSld>
  <p:clrMapOvr>
    <a:masterClrMapping/>
  </p:clrMapOvr>
  <p:transition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8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FD5635-BCCD-45D2-B61E-320731E13B17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97706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228600" y="1371600"/>
            <a:ext cx="8610600" cy="4876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BF6D0A8C-43A2-0846-A293-684F4F41347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B7CB41D5-9472-8642-97A1-14D9CEAC7E9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07CB61-AAE3-8045-AE06-1A684E2F2FC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5653447"/>
      </p:ext>
    </p:extLst>
  </p:cSld>
  <p:clrMapOvr>
    <a:masterClrMapping/>
  </p:clrMapOvr>
  <p:transition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4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8A7077-2B78-4FB5-8F56-24239751AEF0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99072"/>
      </p:ext>
    </p:extLst>
  </p:cSld>
  <p:clrMapOvr>
    <a:masterClrMapping/>
  </p:clrMapOvr>
  <p:transition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3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86574E-FA2E-425B-A84C-39F9592E9ECB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169297"/>
      </p:ext>
    </p:extLst>
  </p:cSld>
  <p:clrMapOvr>
    <a:masterClrMapping/>
  </p:clrMapOvr>
  <p:transition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48CFD0-6DDB-45F0-A989-9F5CE648BC1E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465364"/>
      </p:ext>
    </p:extLst>
  </p:cSld>
  <p:clrMapOvr>
    <a:masterClrMapping/>
  </p:clrMapOvr>
  <p:transition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97B092-8552-4BA4-B0E1-CE51B98A2A2D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5184504"/>
      </p:ext>
    </p:extLst>
  </p:cSld>
  <p:clrMapOvr>
    <a:masterClrMapping/>
  </p:clrMapOvr>
  <p:transition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4DDA66-0DFC-412A-A4B0-EFE91F0913E7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323237"/>
      </p:ext>
    </p:extLst>
  </p:cSld>
  <p:clrMapOvr>
    <a:masterClrMapping/>
  </p:clrMapOvr>
  <p:transition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1F9A79-97CD-456A-8962-B51E5744B9CD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602273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8">
            <a:extLst>
              <a:ext uri="{FF2B5EF4-FFF2-40B4-BE49-F238E27FC236}">
                <a16:creationId xmlns:a16="http://schemas.microsoft.com/office/drawing/2014/main" id="{9D4990C3-AFD6-714F-9B03-BC4195478F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5E7FB765-34D1-DF41-8747-11911A693F16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B4B110D5-34A8-9B4C-BDB5-1EB7B2FE1E4C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BBE6A7F-C792-7D49-BE9F-D64860B6D1B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0000"/>
                </a:solidFill>
                <a:latin typeface="Garamond" pitchFamily="18" charset="0"/>
                <a:ea typeface="+mn-ea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6E2D44EE-9CAA-254F-8FE6-8F96AE6ECC7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B6FACBA1-D57B-B34E-ACFE-02435ADE91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FC0F87B4-4192-F646-81F8-2C0C7A260D4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9201365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E2D45177-2B41-9444-90E4-C2791D94B0D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E10195A5-F3C2-4344-8977-0F2E9531C2B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C6311B-B26C-1843-8F22-1D34BAB78CF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173308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B34E7E05-FA4E-BD44-9157-DED716661F5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7401F7CF-5DCE-214C-9FA5-2C32D5D021D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9BB808-EEB4-FC44-8F4F-57765C4617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7067140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28AB8189-9772-5A48-BB64-467914A6E3F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01BB8798-0F73-F747-A8B5-AF2F7E5E597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AF28AE-7D1E-BE4E-86DC-06E8116516B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753797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>
            <a:extLst>
              <a:ext uri="{FF2B5EF4-FFF2-40B4-BE49-F238E27FC236}">
                <a16:creationId xmlns:a16="http://schemas.microsoft.com/office/drawing/2014/main" id="{A276BE32-1F40-2F4E-B395-BF76BF71EDB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A64503EE-C424-EF40-B233-E3ABF2AFC1C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A35D18-7AB3-D940-8828-F8281319B3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0781238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>
            <a:extLst>
              <a:ext uri="{FF2B5EF4-FFF2-40B4-BE49-F238E27FC236}">
                <a16:creationId xmlns:a16="http://schemas.microsoft.com/office/drawing/2014/main" id="{C59078F4-87DD-E64E-ABEA-71B20813ACC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030">
            <a:extLst>
              <a:ext uri="{FF2B5EF4-FFF2-40B4-BE49-F238E27FC236}">
                <a16:creationId xmlns:a16="http://schemas.microsoft.com/office/drawing/2014/main" id="{7288BEBE-33A5-7D45-B41C-69AB0A7B66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1FF28B-D01D-C149-B550-EA6BEA78AD5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7170593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>
            <a:extLst>
              <a:ext uri="{FF2B5EF4-FFF2-40B4-BE49-F238E27FC236}">
                <a16:creationId xmlns:a16="http://schemas.microsoft.com/office/drawing/2014/main" id="{F0A5223D-518D-EE43-8DC6-24C43958C58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030">
            <a:extLst>
              <a:ext uri="{FF2B5EF4-FFF2-40B4-BE49-F238E27FC236}">
                <a16:creationId xmlns:a16="http://schemas.microsoft.com/office/drawing/2014/main" id="{F9742B4B-02A6-B24E-9663-9E2F1432A55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D161BF-1539-0F4D-A952-AF1C695384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395761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1E620C32-CEC5-7E4C-AD46-21272E5C1BC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20B0AD9D-0CD8-6542-9483-38DC6A45F94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C1CF28-5D0E-E44A-89D4-BF041E9AC6B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2518832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8680F4A4-9DBD-6148-8085-1E7FA6B07E7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59D569E9-7671-8845-9950-BD96A927580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AA8015-CC4B-4A4B-AE94-736E9EFB2E4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93486669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EE194FBD-CBF2-CC4C-9E7F-7238D611A1E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A6646953-367C-254B-A75B-5F851C4818B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9EE5B3-F084-714B-A7C0-B4B44CC190C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268582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291857EE-B184-034E-AF43-4E3BDF93296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E078EB12-998C-BB49-9975-DD36DE6E7B4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0A6312-4DA5-5F41-A5C2-D8D38D5DB26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7423994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9D5B1037-11B1-C240-8627-BEB0C353C3B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3B0B88AB-80FC-A648-BAEC-75AB5C417C9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47AF12-3046-494D-922E-3FF329FD6BD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7863612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9AB1779-B1F7-0E41-B706-7B363575992C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628" y="770467"/>
            <a:ext cx="8086725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0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634" y="4198409"/>
            <a:ext cx="6921151" cy="16459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Date Placeholder 5">
            <a:extLst>
              <a:ext uri="{FF2B5EF4-FFF2-40B4-BE49-F238E27FC236}">
                <a16:creationId xmlns:a16="http://schemas.microsoft.com/office/drawing/2014/main" id="{3BA025A2-4B27-0448-A0E8-F26FB24D2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F9892E-F2B4-2C49-AE9A-35018767CEF9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6" name="Footer Placeholder 9">
            <a:extLst>
              <a:ext uri="{FF2B5EF4-FFF2-40B4-BE49-F238E27FC236}">
                <a16:creationId xmlns:a16="http://schemas.microsoft.com/office/drawing/2014/main" id="{6CDB1ACD-4239-5441-8DCE-52B366DC4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10">
            <a:extLst>
              <a:ext uri="{FF2B5EF4-FFF2-40B4-BE49-F238E27FC236}">
                <a16:creationId xmlns:a16="http://schemas.microsoft.com/office/drawing/2014/main" id="{47EC090D-C02D-D044-83D0-1FFC33723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550D9B-087F-7C49-AFE5-F9AD5097BC1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746777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8637" y="712594"/>
            <a:ext cx="8086725" cy="2898708"/>
          </a:xfrm>
          <a:noFill/>
        </p:spPr>
        <p:txBody>
          <a:bodyPr anchor="b">
            <a:noAutofit/>
          </a:bodyPr>
          <a:lstStyle>
            <a:lvl1pPr algn="ctr">
              <a:lnSpc>
                <a:spcPct val="80000"/>
              </a:lnSpc>
              <a:defRPr sz="8000" spc="-12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8638" y="3897565"/>
            <a:ext cx="8086724" cy="164592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725BEEEA-2170-9F43-8EC9-F3136F23D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CF93FF-3D34-7244-B36E-5204F826A5CD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A59EF40C-2A11-3B48-BFB0-16AAB49F0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9">
            <a:extLst>
              <a:ext uri="{FF2B5EF4-FFF2-40B4-BE49-F238E27FC236}">
                <a16:creationId xmlns:a16="http://schemas.microsoft.com/office/drawing/2014/main" id="{C5DA0092-B270-AF40-B9EC-F4CF501CE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1498E1-670D-D040-BAA6-886384A3AD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75892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85850"/>
          </a:xfrm>
          <a:prstGeom prst="rect">
            <a:avLst/>
          </a:prstGeom>
        </p:spPr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Content Placeholder 22"/>
          <p:cNvSpPr>
            <a:spLocks noGrp="1"/>
          </p:cNvSpPr>
          <p:nvPr>
            <p:ph sz="quarter" idx="11"/>
          </p:nvPr>
        </p:nvSpPr>
        <p:spPr>
          <a:xfrm>
            <a:off x="123825" y="1241652"/>
            <a:ext cx="8897938" cy="52244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6AA4A58B-252F-624B-9360-749295F0226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889F3E-A361-C346-85D5-979F2CC237CE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33EF87B2-B80E-AF49-BACB-1920B29D6D9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13BF056A-8374-BC42-BC30-5004950A6C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A5AAE7-C243-D34C-97D6-0313C4DE4AF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57404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628" y="767419"/>
            <a:ext cx="8085582" cy="3355848"/>
          </a:xfrm>
          <a:solidFill>
            <a:schemeClr val="bg1"/>
          </a:solidFill>
        </p:spPr>
        <p:txBody>
          <a:bodyPr anchor="b"/>
          <a:lstStyle>
            <a:lvl1pPr>
              <a:lnSpc>
                <a:spcPct val="80000"/>
              </a:lnSpc>
              <a:defRPr sz="80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0634" y="4187275"/>
            <a:ext cx="6919722" cy="164592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27F00-3FAD-DB4B-B009-BA21688A2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8C979-17E9-BC44-934C-C5EDB0878512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88BD8-69A8-1D42-8EDD-534567095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346320DF-7E22-1744-865C-C4D45C082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45AC11-0F23-F642-8099-14F66C1D0E7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67946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798" y="1208312"/>
            <a:ext cx="4271962" cy="5053693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603" y="1208312"/>
            <a:ext cx="4271962" cy="5053693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C2D106-B44B-A649-A69D-D18A07041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8EEE20-C875-624B-AF0A-6E9AE1BBD7B0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0991D5-BC99-9646-A299-07DB91E28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9">
            <a:extLst>
              <a:ext uri="{FF2B5EF4-FFF2-40B4-BE49-F238E27FC236}">
                <a16:creationId xmlns:a16="http://schemas.microsoft.com/office/drawing/2014/main" id="{F16DF255-6384-3442-9D80-769A1096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165FCA-DA27-DF47-A5E6-DFAFFE432FD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15696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798" y="1197209"/>
            <a:ext cx="4271962" cy="7234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798" y="2029968"/>
            <a:ext cx="4271962" cy="4231057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1603" y="1194345"/>
            <a:ext cx="4271962" cy="72237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1603" y="2025216"/>
            <a:ext cx="4271962" cy="4235809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55F50695-07A8-7745-8ED2-FA2D7ACC1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BA7627-6B44-6447-9F49-4DE1F8B2FA06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675FBDC9-F372-A149-B662-F0A155A02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E7D58A7A-56F8-BE4A-B5E2-489BED10F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D1E75C-9A02-5847-902D-2A47F953138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30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219C1037-69BF-CB45-A1E1-A351E496DCB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8C97218F-5A30-C249-A8A5-2ECAB45AD0B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74ABED-3E16-E84E-9604-A4A8FA7BA7D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044817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1">
            <a:extLst>
              <a:ext uri="{FF2B5EF4-FFF2-40B4-BE49-F238E27FC236}">
                <a16:creationId xmlns:a16="http://schemas.microsoft.com/office/drawing/2014/main" id="{6A26B00A-232B-C747-8274-70D0BDF22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FCD87C-C64A-1D4B-84A1-51A208D403AF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CD268113-5D9A-594C-9431-399E35F29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7">
            <a:extLst>
              <a:ext uri="{FF2B5EF4-FFF2-40B4-BE49-F238E27FC236}">
                <a16:creationId xmlns:a16="http://schemas.microsoft.com/office/drawing/2014/main" id="{CDE35D5F-6F77-6B49-BB46-BD2165F55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BE3623-C154-BA49-83B6-5140FD361BF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79102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05D5508C-5E14-0049-8573-70F136DE5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839FC7-43DD-1E41-8B59-A1EF3005D51D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3" name="Footer Placeholder 5">
            <a:extLst>
              <a:ext uri="{FF2B5EF4-FFF2-40B4-BE49-F238E27FC236}">
                <a16:creationId xmlns:a16="http://schemas.microsoft.com/office/drawing/2014/main" id="{3DCFB623-1965-B64E-BD0C-02369443D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DC04BD00-0E6F-9C47-B0ED-839AFCD5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F43A6F-C7DA-5E44-B3AF-6733FED4258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48262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B3B5A3-5768-B647-ADBF-28B4A06E4CA1}"/>
              </a:ext>
            </a:extLst>
          </p:cNvPr>
          <p:cNvSpPr/>
          <p:nvPr/>
        </p:nvSpPr>
        <p:spPr>
          <a:xfrm>
            <a:off x="5715000" y="0"/>
            <a:ext cx="3429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196053" y="542282"/>
            <a:ext cx="253746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762000"/>
            <a:ext cx="4572000" cy="457200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6987" y="2511813"/>
            <a:ext cx="254889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>
                <a:solidFill>
                  <a:srgbClr val="40404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7">
            <a:extLst>
              <a:ext uri="{FF2B5EF4-FFF2-40B4-BE49-F238E27FC236}">
                <a16:creationId xmlns:a16="http://schemas.microsoft.com/office/drawing/2014/main" id="{CD840152-C64A-D144-AE7A-41E475DE6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1DD66A-510D-144F-B22B-751965B3F964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43E30E6A-3009-BE49-B194-680E32FDD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10">
            <a:extLst>
              <a:ext uri="{FF2B5EF4-FFF2-40B4-BE49-F238E27FC236}">
                <a16:creationId xmlns:a16="http://schemas.microsoft.com/office/drawing/2014/main" id="{3CD39DF1-55AC-0F4E-887C-960C4D163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D9DE0D-8130-5A45-8A70-376CA98479D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506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918" y="5418668"/>
            <a:ext cx="8085582" cy="613283"/>
          </a:xfrm>
        </p:spPr>
        <p:txBody>
          <a:bodyPr anchor="b"/>
          <a:lstStyle>
            <a:lvl1pPr>
              <a:lnSpc>
                <a:spcPct val="85000"/>
              </a:lnSpc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9144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rtlCol="0">
            <a:normAutofit/>
          </a:bodyPr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rgbClr val="4D4D4D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7492" y="6031951"/>
            <a:ext cx="6922008" cy="411184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7">
            <a:extLst>
              <a:ext uri="{FF2B5EF4-FFF2-40B4-BE49-F238E27FC236}">
                <a16:creationId xmlns:a16="http://schemas.microsoft.com/office/drawing/2014/main" id="{539A4703-5BA2-EB46-948C-BD93A3564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233E997C-DFEB-304C-B432-A70CAFAB83FD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6EB2D700-1CA1-2144-822D-110241EC6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prstClr val="white">
                    <a:alpha val="75000"/>
                  </a:prstClr>
                </a:solidFill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9">
            <a:extLst>
              <a:ext uri="{FF2B5EF4-FFF2-40B4-BE49-F238E27FC236}">
                <a16:creationId xmlns:a16="http://schemas.microsoft.com/office/drawing/2014/main" id="{EE6F440F-CEFA-514B-86B0-6C51F0818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6F68D1CE-FC8E-194F-BA06-5C6B63C3776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4307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07201BC7-BED0-D843-93DB-22A8617BD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D920F0-FEB1-2541-A059-C3FC5BE0A1E7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C49B5DAE-E24D-F744-8BAC-3CD662463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90CCC806-E2E1-C24D-A9B1-8C59BEADB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549200-EF1F-A641-8E2C-0A41573C35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132473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7963" y="695325"/>
            <a:ext cx="1971675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44" y="714376"/>
            <a:ext cx="5800725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45A432FC-B1FC-3743-A6E8-67271640A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EBBAF8-A45C-F042-8FF1-CB0E04081067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1E44A229-6EF5-AB47-ADF0-812C9506B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5FDE0C0A-82C9-934C-AB08-5FC4E93A2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C7CBC5-1D32-1A4F-8557-6B88EE5700A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060204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8">
            <a:extLst>
              <a:ext uri="{FF2B5EF4-FFF2-40B4-BE49-F238E27FC236}">
                <a16:creationId xmlns:a16="http://schemas.microsoft.com/office/drawing/2014/main" id="{B8C0AEDB-AE72-1C4B-98C5-DD8A57B0F7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3D172127-04AB-F14E-8A77-E25FA91BEEE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239F5AA2-2F81-DE4D-857B-D03D37DA78DC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9F099C6E-3884-6249-A62E-9F695C70B31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0000"/>
                </a:solidFill>
                <a:latin typeface="Garamond" pitchFamily="18" charset="0"/>
                <a:ea typeface="+mn-ea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0B983E7-8083-6541-91E7-371C364A38E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7EE0FBDF-FEFA-9C4C-B8C1-AA83F67044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DD28897F-2C7E-7F46-B69F-DE95DCD1C75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3521412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379652B2-5BA2-814B-9197-80813B25BC1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972B4512-5C9F-F24B-ACE5-FEA941FA37B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B264BD-5CF8-8847-9120-583B5D924A6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3210076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0C503F49-5E0A-6C4C-8707-2CDE1C016BB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8D7EAE19-43CD-0149-9535-D4749EB052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B4427A-0234-FF4A-B617-45AD81C031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9871914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6C81874D-6987-554F-A2A7-E1C4E08879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E6FDB72E-FF27-D348-8419-B96CBBA6934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412D68-2B8E-0F43-9524-393EB5278AD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667962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F86B3CF1-52B7-1B4E-AE7A-0549C7D0B2A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8E095FFB-C259-2E43-9A62-A1D62518E03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D471CD-8D2F-4F45-9D79-5AC74AB2E20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7877878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>
            <a:extLst>
              <a:ext uri="{FF2B5EF4-FFF2-40B4-BE49-F238E27FC236}">
                <a16:creationId xmlns:a16="http://schemas.microsoft.com/office/drawing/2014/main" id="{EFF74D33-B557-2D4A-8CA7-6C068BEA77E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02B7CEDD-20B8-6243-B7DF-B621408F7A2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D7057D-8804-B74F-813A-684A2729AF5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6699946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>
            <a:extLst>
              <a:ext uri="{FF2B5EF4-FFF2-40B4-BE49-F238E27FC236}">
                <a16:creationId xmlns:a16="http://schemas.microsoft.com/office/drawing/2014/main" id="{6D416F44-F624-5048-899C-99A0F4C7AEA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030">
            <a:extLst>
              <a:ext uri="{FF2B5EF4-FFF2-40B4-BE49-F238E27FC236}">
                <a16:creationId xmlns:a16="http://schemas.microsoft.com/office/drawing/2014/main" id="{24B80B40-48F5-3949-AFFD-6910D6AD593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867CE6-8CAF-1443-BB87-1F9BBECD8B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3781786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>
            <a:extLst>
              <a:ext uri="{FF2B5EF4-FFF2-40B4-BE49-F238E27FC236}">
                <a16:creationId xmlns:a16="http://schemas.microsoft.com/office/drawing/2014/main" id="{4F10A0E4-55E1-E344-A9A7-514DF6DE64A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030">
            <a:extLst>
              <a:ext uri="{FF2B5EF4-FFF2-40B4-BE49-F238E27FC236}">
                <a16:creationId xmlns:a16="http://schemas.microsoft.com/office/drawing/2014/main" id="{5CA045D6-205E-8C4F-BF45-111FB3A7725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5F0CEF-1A2E-4B4E-94B7-F9B11A1657A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1885149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0245C159-7A18-D446-8CE9-9D889808189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653843B3-C745-6747-AEDF-DB017023B88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AB418C-E36B-F240-8932-8FB0F5F5958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0084090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FF161BD4-BE84-8F4C-9366-F61686248C2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01811B5C-E6B4-E142-A3B6-D8C754CE31B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90E76B-E272-4B47-B40C-ABE8AA31BA5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0905351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5A125170-765C-1843-9206-97B56AC2920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EC4D52BE-7BDA-3943-867D-4DCAC5A7CE1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E7DE28-7A66-164E-95E7-450898FA5D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1523695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2C3415BA-4F86-7645-B96B-6D52B81FB16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295352D9-45D6-C143-B112-7757F6ECFD5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7576C8-4CB5-EB47-A907-7F94696BF5C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52874128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3AD25134-EA78-B244-BD5E-7B5D1163FC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1C4557B9-6B1E-2F4D-B6C2-B2A1DA603A43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B4F4B93D-BF22-A149-BABA-90115B5D13E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0DF3E3D-46D9-DB43-8730-C0994CEC1A8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0000"/>
                </a:solidFill>
                <a:latin typeface="Garamond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621A4F04-3E3C-1847-A6F0-DE424E4F54A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AFBFE3F-2108-1444-A8AF-58789E512E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6930F04B-11B6-5640-A1E4-882842C3BE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700212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F4E2F54E-60B9-2F4F-89E6-30CBFA1ABAB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867796C9-FBA3-3942-A3B6-53B40D25BA3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43CF7A15-8D90-1445-BE37-F18227DCF40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6483160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C3FA9C44-8B01-8249-93D9-1383E87490C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BCEF2B4A-BAB8-3D4F-9B4C-D6A6221B39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CDB02DC1-0A42-4A43-BE99-F4D1DC9EAA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93429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>
            <a:extLst>
              <a:ext uri="{FF2B5EF4-FFF2-40B4-BE49-F238E27FC236}">
                <a16:creationId xmlns:a16="http://schemas.microsoft.com/office/drawing/2014/main" id="{DF7DD1FF-752F-CF4C-8945-3B4238296D0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7513F226-2EB8-7844-A867-B8F2BD7B39A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DC317A-7115-1447-A3EA-179600B564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8406497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8627C71B-EDC2-1445-BBA8-64078224918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0B958A16-5E9C-B445-AF57-EF5CDEBF3E0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AAB06FE8-1E6A-3342-8236-C414132BF53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8696261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>
            <a:extLst>
              <a:ext uri="{FF2B5EF4-FFF2-40B4-BE49-F238E27FC236}">
                <a16:creationId xmlns:a16="http://schemas.microsoft.com/office/drawing/2014/main" id="{02AFDBD5-081C-2C49-9625-F770FCBA5E4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15294AE6-4DF2-EC4B-9344-697D8BAF1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B1B1B105-BE8E-8842-8E6D-0757A98AA25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5814230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>
            <a:extLst>
              <a:ext uri="{FF2B5EF4-FFF2-40B4-BE49-F238E27FC236}">
                <a16:creationId xmlns:a16="http://schemas.microsoft.com/office/drawing/2014/main" id="{CAC96CBF-A6DE-D046-A601-59A502E0642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030">
            <a:extLst>
              <a:ext uri="{FF2B5EF4-FFF2-40B4-BE49-F238E27FC236}">
                <a16:creationId xmlns:a16="http://schemas.microsoft.com/office/drawing/2014/main" id="{3FDE946E-95D0-5A4C-B651-F48795EF13D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A4D70267-3EB3-DF44-AB1B-3C13678813A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9322701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>
            <a:extLst>
              <a:ext uri="{FF2B5EF4-FFF2-40B4-BE49-F238E27FC236}">
                <a16:creationId xmlns:a16="http://schemas.microsoft.com/office/drawing/2014/main" id="{FE562540-E7C4-BB43-B566-144491F47A4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030">
            <a:extLst>
              <a:ext uri="{FF2B5EF4-FFF2-40B4-BE49-F238E27FC236}">
                <a16:creationId xmlns:a16="http://schemas.microsoft.com/office/drawing/2014/main" id="{F05215AC-8F39-1E47-9F14-BF461372771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E15B707F-67A4-DA42-816E-5DF13A099CC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1278699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DBDF044A-9556-3740-9960-C2B708761B6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0D75F002-2226-814E-A0B5-493B26014BE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29815857-AD7B-954C-A805-6C77805197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353617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3B8C2278-83B5-F34A-A426-482F7D9975E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653745FE-DDF7-2949-AE24-A78FFF7D0B3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05385B63-ABF2-1946-97AC-B4A44E920B0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7262565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C5C9978C-3A26-2240-85BB-98C2D44E24D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2D6271E4-1979-1F4C-9E16-9D4FA0DB173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74871C2D-B2AE-A446-B995-D8BF8ACD8CA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4596388"/>
      </p:ext>
    </p:extLst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7CACDB55-BD39-6349-B6F6-E9BA947B984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F0A13895-9246-964F-A123-DC4E8E000A6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71131645-0551-0E43-AA4A-B37F3BEF45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0264244"/>
      </p:ext>
    </p:extLst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BB22F3D8-372A-7E4F-BAF0-2B62E16D72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2538D10A-B20C-1F4A-A69F-0F0B507B6CBC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323C0A52-D6B6-4A4D-BD73-5955293DBD0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03D96CF-D2B5-284A-8A3B-88E2B14F16C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000000"/>
                </a:solidFill>
                <a:latin typeface="Garamond" pitchFamily="-106" charset="0"/>
                <a:ea typeface="Arial" pitchFamily="-106" charset="0"/>
                <a:cs typeface="Arial" pitchFamily="-106" charset="0"/>
              </a:defRPr>
            </a:lvl1pPr>
          </a:lstStyle>
          <a:p>
            <a:pPr>
              <a:defRPr/>
            </a:pPr>
            <a:r>
              <a:rPr lang="en-US"/>
              <a:t>Efficient Runahead Execution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ECE92EBB-E8F1-BB42-9972-9FC2F1E39D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D815D7EE-6875-8949-837F-2AE3A4F79FD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800691C5-9FA5-3F46-90A7-ED5D0D102BB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2763628"/>
      </p:ext>
    </p:extLst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7527"/>
            <a:ext cx="8610600" cy="51937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30D4116A-1656-924F-8339-968CDC00B50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A92E4BB7-CF8F-934D-88CB-2C51D02F649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E33320-76E4-0249-8CA9-3902D97168F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01908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>
            <a:extLst>
              <a:ext uri="{FF2B5EF4-FFF2-40B4-BE49-F238E27FC236}">
                <a16:creationId xmlns:a16="http://schemas.microsoft.com/office/drawing/2014/main" id="{A978A423-3D9F-894F-B5AD-E1A2D46BB97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030">
            <a:extLst>
              <a:ext uri="{FF2B5EF4-FFF2-40B4-BE49-F238E27FC236}">
                <a16:creationId xmlns:a16="http://schemas.microsoft.com/office/drawing/2014/main" id="{97848F5F-7FA1-4047-92D1-DE982BEA3E2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4479A0-53FE-6846-9177-9D957D5DB55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21124980"/>
      </p:ext>
    </p:extLst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2D009077-10AD-0947-8806-7D3C25918E6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AA347429-32EA-F843-AE5C-FC1A699EBC2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FAB052-3664-BF4F-993F-29369860E1D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3723010"/>
      </p:ext>
    </p:extLst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24642810-0270-CB48-A1CA-24DCF4455E9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431DA97B-4E00-DC4F-B7DB-18E15C43442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6EB4A5-7404-294B-999D-175F606D620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5956067"/>
      </p:ext>
    </p:extLst>
  </p:cSld>
  <p:clrMapOvr>
    <a:masterClrMapping/>
  </p:clrMapOvr>
  <p:transition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>
            <a:extLst>
              <a:ext uri="{FF2B5EF4-FFF2-40B4-BE49-F238E27FC236}">
                <a16:creationId xmlns:a16="http://schemas.microsoft.com/office/drawing/2014/main" id="{24BD8FCD-1BEB-6A42-B8B1-C39ED5BE279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91A21973-5A9E-154E-A49A-033DD08EB7E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A13A1E-7D24-2943-AA19-843CF9E6994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589785"/>
      </p:ext>
    </p:extLst>
  </p:cSld>
  <p:clrMapOvr>
    <a:masterClrMapping/>
  </p:clrMapOvr>
  <p:transition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>
            <a:extLst>
              <a:ext uri="{FF2B5EF4-FFF2-40B4-BE49-F238E27FC236}">
                <a16:creationId xmlns:a16="http://schemas.microsoft.com/office/drawing/2014/main" id="{DB659D62-F008-694B-A107-310AB43E4CD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030">
            <a:extLst>
              <a:ext uri="{FF2B5EF4-FFF2-40B4-BE49-F238E27FC236}">
                <a16:creationId xmlns:a16="http://schemas.microsoft.com/office/drawing/2014/main" id="{866F093A-DC6C-3444-8F25-CDFB50F79ED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D812E9-CA0A-8244-A046-0571FC54530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2224249"/>
      </p:ext>
    </p:extLst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>
            <a:extLst>
              <a:ext uri="{FF2B5EF4-FFF2-40B4-BE49-F238E27FC236}">
                <a16:creationId xmlns:a16="http://schemas.microsoft.com/office/drawing/2014/main" id="{F96B94DE-149A-A84D-858F-4D5B428FA7A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030">
            <a:extLst>
              <a:ext uri="{FF2B5EF4-FFF2-40B4-BE49-F238E27FC236}">
                <a16:creationId xmlns:a16="http://schemas.microsoft.com/office/drawing/2014/main" id="{24B1C692-591D-3346-8E1A-A19CC1BBF04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4001C4-BF5C-F640-BD99-70162C2025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4865588"/>
      </p:ext>
    </p:extLst>
  </p:cSld>
  <p:clrMapOvr>
    <a:masterClrMapping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7690CA2F-7EF4-4D4B-B05E-9CD06D97C0C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3EF9E563-85B6-884B-A069-BAB01B87B7D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3D0717-7499-9E44-845B-E851FCB1697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1896401"/>
      </p:ext>
    </p:extLst>
  </p:cSld>
  <p:clrMapOvr>
    <a:masterClrMapping/>
  </p:clrMapOvr>
  <p:transition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9562426B-A5A0-F944-991E-0F589442A9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9EBECD59-3F6D-0145-A9B5-5EE2DF859F8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E9139E-1132-E74D-AAEB-A81F8150B18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2245188"/>
      </p:ext>
    </p:extLst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BB00FC4D-28B2-774A-BDF5-CB3A5D1E70E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EBDB0E60-2A7B-1B44-BB6D-97BF3A139C9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5C9412-F662-064D-BEDC-D33A60B08A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1760168"/>
      </p:ext>
    </p:extLst>
  </p:cSld>
  <p:clrMapOvr>
    <a:masterClrMapping/>
  </p:clrMapOvr>
  <p:transition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10E3EA30-DFF3-9C4B-9691-5C9AAB88EB4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2B2EE262-3A13-4443-80B8-614C7A4B25F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970A1F-36EE-AC4A-B790-1CFE7EECDE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5264658"/>
      </p:ext>
    </p:extLst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2A476F68-C964-6F4C-B323-CADD64DDE3D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F4A41114-0EC5-4244-A8AE-388F27C4901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11C9BF-9555-1749-A87B-CA7C52D013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375484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>
            <a:extLst>
              <a:ext uri="{FF2B5EF4-FFF2-40B4-BE49-F238E27FC236}">
                <a16:creationId xmlns:a16="http://schemas.microsoft.com/office/drawing/2014/main" id="{5FE7A5D5-3B98-3B4A-91BA-CD8ED2A5A91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030">
            <a:extLst>
              <a:ext uri="{FF2B5EF4-FFF2-40B4-BE49-F238E27FC236}">
                <a16:creationId xmlns:a16="http://schemas.microsoft.com/office/drawing/2014/main" id="{6EFE7942-9EC5-AF40-968B-2407967B19D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E9CDE0-5DCD-7B46-AA26-4594E19FFC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536520"/>
      </p:ext>
    </p:extLst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Line 10"/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Garamond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7341D3D9-3FE8-4025-BF66-8DAB1ABB951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13207847"/>
      </p:ext>
    </p:extLst>
  </p:cSld>
  <p:clrMapOvr>
    <a:masterClrMapping/>
  </p:clrMapOvr>
  <p:transition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3594FA-E141-4234-AE05-360401972B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136295"/>
      </p:ext>
    </p:extLst>
  </p:cSld>
  <p:clrMapOvr>
    <a:masterClrMapping/>
  </p:clrMapOvr>
  <p:transition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C7BA1-BEA2-40AF-9056-44DC8C98568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7259404"/>
      </p:ext>
    </p:extLst>
  </p:cSld>
  <p:clrMapOvr>
    <a:masterClrMapping/>
  </p:clrMapOvr>
  <p:transition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D2BBBE-2A44-4D16-8758-0239282DCC5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378915"/>
      </p:ext>
    </p:extLst>
  </p:cSld>
  <p:clrMapOvr>
    <a:masterClrMapping/>
  </p:clrMapOvr>
  <p:transition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FD5635-BCCD-45D2-B61E-320731E13B1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3631975"/>
      </p:ext>
    </p:extLst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8A7077-2B78-4FB5-8F56-24239751AEF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7343161"/>
      </p:ext>
    </p:extLst>
  </p:cSld>
  <p:clrMapOvr>
    <a:masterClrMapping/>
  </p:clrMapOvr>
  <p:transition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86574E-FA2E-425B-A84C-39F9592E9EC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1799603"/>
      </p:ext>
    </p:extLst>
  </p:cSld>
  <p:clrMapOvr>
    <a:masterClrMapping/>
  </p:clrMapOvr>
  <p:transition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48CFD0-6DDB-45F0-A989-9F5CE648BC1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0208442"/>
      </p:ext>
    </p:extLst>
  </p:cSld>
  <p:clrMapOvr>
    <a:masterClrMapping/>
  </p:clrMapOvr>
  <p:transition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97B092-8552-4BA4-B0E1-CE51B98A2A2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3668476"/>
      </p:ext>
    </p:extLst>
  </p:cSld>
  <p:clrMapOvr>
    <a:masterClrMapping/>
  </p:clrMapOvr>
  <p:transition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4DDA66-0DFC-412A-A4B0-EFE91F0913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632120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336AB2A2-A4A5-5347-AAE3-FADA1FF8F55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16606DB9-E3E9-1843-B9B4-2362ED0179D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9B7584-59C6-714F-BE89-0E36189F284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2012300"/>
      </p:ext>
    </p:extLst>
  </p:cSld>
  <p:clrMapOvr>
    <a:masterClrMapping/>
  </p:clrMapOvr>
  <p:transition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1F9A79-97CD-456A-8962-B51E5744B9C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180403"/>
      </p:ext>
    </p:extLst>
  </p:cSld>
  <p:clrMapOvr>
    <a:masterClrMapping/>
  </p:clrMapOvr>
  <p:transition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Line 10"/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Garamond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7341D3D9-3FE8-4025-BF66-8DAB1ABB951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2334251"/>
      </p:ext>
    </p:extLst>
  </p:cSld>
  <p:clrMapOvr>
    <a:masterClrMapping/>
  </p:clrMapOvr>
  <p:transition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3594FA-E141-4234-AE05-360401972B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2404959"/>
      </p:ext>
    </p:extLst>
  </p:cSld>
  <p:clrMapOvr>
    <a:masterClrMapping/>
  </p:clrMapOvr>
  <p:transition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C7BA1-BEA2-40AF-9056-44DC8C98568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1348404"/>
      </p:ext>
    </p:extLst>
  </p:cSld>
  <p:clrMapOvr>
    <a:masterClrMapping/>
  </p:clrMapOvr>
  <p:transition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D2BBBE-2A44-4D16-8758-0239282DCC5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6358040"/>
      </p:ext>
    </p:extLst>
  </p:cSld>
  <p:clrMapOvr>
    <a:masterClrMapping/>
  </p:clrMapOvr>
  <p:transition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FD5635-BCCD-45D2-B61E-320731E13B1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6274157"/>
      </p:ext>
    </p:extLst>
  </p:cSld>
  <p:clrMapOvr>
    <a:masterClrMapping/>
  </p:clrMapOvr>
  <p:transition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8A7077-2B78-4FB5-8F56-24239751AEF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4173438"/>
      </p:ext>
    </p:extLst>
  </p:cSld>
  <p:clrMapOvr>
    <a:masterClrMapping/>
  </p:clrMapOvr>
  <p:transition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86574E-FA2E-425B-A84C-39F9592E9EC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7797085"/>
      </p:ext>
    </p:extLst>
  </p:cSld>
  <p:clrMapOvr>
    <a:masterClrMapping/>
  </p:clrMapOvr>
  <p:transition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48CFD0-6DDB-45F0-A989-9F5CE648BC1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1697845"/>
      </p:ext>
    </p:extLst>
  </p:cSld>
  <p:clrMapOvr>
    <a:masterClrMapping/>
  </p:clrMapOvr>
  <p:transition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97B092-8552-4BA4-B0E1-CE51B98A2A2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820172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4F4482DE-19EA-F743-8B0C-AF1B284B229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603AB263-31E2-B64E-A81F-2C5639871A7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325E77-4C52-7848-99F4-1877F0C588B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9223231"/>
      </p:ext>
    </p:extLst>
  </p:cSld>
  <p:clrMapOvr>
    <a:masterClrMapping/>
  </p:clrMapOvr>
  <p:transition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4DDA66-0DFC-412A-A4B0-EFE91F0913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3910160"/>
      </p:ext>
    </p:extLst>
  </p:cSld>
  <p:clrMapOvr>
    <a:masterClrMapping/>
  </p:clrMapOvr>
  <p:transition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1F9A79-97CD-456A-8962-B51E5744B9C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5655577"/>
      </p:ext>
    </p:extLst>
  </p:cSld>
  <p:clrMapOvr>
    <a:masterClrMapping/>
  </p:clrMapOvr>
  <p:transition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en-US">
              <a:solidFill>
                <a:srgbClr val="000000"/>
              </a:solidFill>
              <a:latin typeface="Tahoma"/>
            </a:endParaRPr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ahoma"/>
            </a:endParaRPr>
          </a:p>
        </p:txBody>
      </p:sp>
      <p:sp>
        <p:nvSpPr>
          <p:cNvPr id="6" name="Line 10"/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Garamond" pitchFamily="18" charset="0"/>
              </a:defRPr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7341D3D9-3FE8-4025-BF66-8DAB1ABB951F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731018"/>
      </p:ext>
    </p:extLst>
  </p:cSld>
  <p:clrMapOvr>
    <a:masterClrMapping/>
  </p:clrMapOvr>
  <p:transition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3594FA-E141-4234-AE05-360401972BE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865251"/>
      </p:ext>
    </p:extLst>
  </p:cSld>
  <p:clrMapOvr>
    <a:masterClrMapping/>
  </p:clrMapOvr>
  <p:transition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5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AC7BA1-BEA2-40AF-9056-44DC8C98568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905521"/>
      </p:ext>
    </p:extLst>
  </p:cSld>
  <p:clrMapOvr>
    <a:masterClrMapping/>
  </p:clrMapOvr>
  <p:transition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D2BBBE-2A44-4D16-8758-0239282DCC58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948639"/>
      </p:ext>
    </p:extLst>
  </p:cSld>
  <p:clrMapOvr>
    <a:masterClrMapping/>
  </p:clrMapOvr>
  <p:transition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8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FD5635-BCCD-45D2-B61E-320731E13B1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126672"/>
      </p:ext>
    </p:extLst>
  </p:cSld>
  <p:clrMapOvr>
    <a:masterClrMapping/>
  </p:clrMapOvr>
  <p:transition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4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8A7077-2B78-4FB5-8F56-24239751AEF0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078194"/>
      </p:ext>
    </p:extLst>
  </p:cSld>
  <p:clrMapOvr>
    <a:masterClrMapping/>
  </p:clrMapOvr>
  <p:transition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3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86574E-FA2E-425B-A84C-39F9592E9ECB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5448424"/>
      </p:ext>
    </p:extLst>
  </p:cSld>
  <p:clrMapOvr>
    <a:masterClrMapping/>
  </p:clrMapOvr>
  <p:transition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48CFD0-6DDB-45F0-A989-9F5CE648BC1E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20196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0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114.xml"/><Relationship Id="rId2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8.xml"/><Relationship Id="rId11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11.xml"/><Relationship Id="rId14" Type="http://schemas.openxmlformats.org/officeDocument/2006/relationships/image" Target="../media/image1.pn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17.xml"/><Relationship Id="rId7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6.xml"/><Relationship Id="rId1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2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9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0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8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3.xml"/><Relationship Id="rId1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95.xml"/><Relationship Id="rId9" Type="http://schemas.openxmlformats.org/officeDocument/2006/relationships/slideLayout" Target="../slideLayouts/slideLayout10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026">
            <a:extLst>
              <a:ext uri="{FF2B5EF4-FFF2-40B4-BE49-F238E27FC236}">
                <a16:creationId xmlns:a16="http://schemas.microsoft.com/office/drawing/2014/main" id="{92C6B81F-42E3-BA45-9AF8-76399543A6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88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4339" name="Rectangle 1027">
            <a:extLst>
              <a:ext uri="{FF2B5EF4-FFF2-40B4-BE49-F238E27FC236}">
                <a16:creationId xmlns:a16="http://schemas.microsoft.com/office/drawing/2014/main" id="{493C66BC-7CB9-274E-A6C9-B92762DA9C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095375"/>
            <a:ext cx="8610600" cy="515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>
            <a:extLst>
              <a:ext uri="{FF2B5EF4-FFF2-40B4-BE49-F238E27FC236}">
                <a16:creationId xmlns:a16="http://schemas.microsoft.com/office/drawing/2014/main" id="{A501E58F-3A9C-DD48-B289-923861D1A91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000000"/>
                </a:solidFill>
                <a:latin typeface="Garamond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0358" name="Rectangle 1030">
            <a:extLst>
              <a:ext uri="{FF2B5EF4-FFF2-40B4-BE49-F238E27FC236}">
                <a16:creationId xmlns:a16="http://schemas.microsoft.com/office/drawing/2014/main" id="{71BD1387-A05D-394B-B8F4-FF02837F724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46900" y="6373813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000000"/>
                </a:solidFill>
                <a:latin typeface="Garamond" charset="0"/>
                <a:ea typeface="ＭＳ Ｐゴシック" charset="-128"/>
              </a:defRPr>
            </a:lvl1pPr>
          </a:lstStyle>
          <a:p>
            <a:pPr>
              <a:defRPr/>
            </a:pPr>
            <a:fld id="{8D774979-90F4-4840-9857-53A7B1F74FA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4342" name="Line 1032">
            <a:extLst>
              <a:ext uri="{FF2B5EF4-FFF2-40B4-BE49-F238E27FC236}">
                <a16:creationId xmlns:a16="http://schemas.microsoft.com/office/drawing/2014/main" id="{6F68501F-FFFE-D945-94C6-E836699281FA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6446838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3" name="Line 1033">
            <a:extLst>
              <a:ext uri="{FF2B5EF4-FFF2-40B4-BE49-F238E27FC236}">
                <a16:creationId xmlns:a16="http://schemas.microsoft.com/office/drawing/2014/main" id="{22DE2E1B-F139-C24D-B148-F753FB6E4681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28600" y="91440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4344" name="Picture 7" descr="safari.png">
            <a:extLst>
              <a:ext uri="{FF2B5EF4-FFF2-40B4-BE49-F238E27FC236}">
                <a16:creationId xmlns:a16="http://schemas.microsoft.com/office/drawing/2014/main" id="{BC64FB04-0B55-5F44-8D26-EFDD28FAA228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6602413"/>
            <a:ext cx="847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302" r:id="rId1"/>
    <p:sldLayoutId id="2147485224" r:id="rId2"/>
    <p:sldLayoutId id="2147485225" r:id="rId3"/>
    <p:sldLayoutId id="2147485226" r:id="rId4"/>
    <p:sldLayoutId id="2147485227" r:id="rId5"/>
    <p:sldLayoutId id="2147485228" r:id="rId6"/>
    <p:sldLayoutId id="2147485229" r:id="rId7"/>
    <p:sldLayoutId id="2147485230" r:id="rId8"/>
    <p:sldLayoutId id="2147485231" r:id="rId9"/>
    <p:sldLayoutId id="2147485232" r:id="rId10"/>
    <p:sldLayoutId id="2147485233" r:id="rId11"/>
    <p:sldLayoutId id="2147485234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pitchFamily="-106" charset="-128"/>
          <a:cs typeface="ＭＳ Ｐゴシック" pitchFamily="-106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  <a:ea typeface="ＭＳ Ｐゴシック" pitchFamily="-106" charset="-128"/>
          <a:cs typeface="ＭＳ Ｐゴシック" pitchFamily="-106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  <a:ea typeface="ＭＳ Ｐゴシック" pitchFamily="-106" charset="-128"/>
          <a:cs typeface="ＭＳ Ｐゴシック" pitchFamily="-106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  <a:ea typeface="ＭＳ Ｐゴシック" pitchFamily="-106" charset="-128"/>
          <a:cs typeface="ＭＳ Ｐゴシック" pitchFamily="-106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  <a:ea typeface="ＭＳ Ｐゴシック" pitchFamily="-106" charset="-128"/>
          <a:cs typeface="ＭＳ Ｐゴシック" pitchFamily="-10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ＭＳ Ｐゴシック" pitchFamily="-106" charset="-128"/>
          <a:cs typeface="ＭＳ Ｐゴシック" pitchFamily="-106" charset="-128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  <a:ea typeface="ＭＳ Ｐゴシック" pitchFamily="-106" charset="-128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ＭＳ Ｐゴシック" pitchFamily="-106" charset="-128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  <a:ea typeface="ＭＳ Ｐゴシック" pitchFamily="-106" charset="-128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-106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-106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-106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-106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26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8842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095375"/>
            <a:ext cx="8610600" cy="51530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0357" name="Rectangle 102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Garamond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100358" name="Rectangle 103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46900" y="6373813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600">
                <a:latin typeface="Garamond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B5C1105-7C02-0A4A-BBB4-558A73CD3ACF}" type="slidenum">
              <a:rPr lang="en-US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0000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1030" name="Line 1032"/>
          <p:cNvSpPr>
            <a:spLocks noChangeShapeType="1"/>
          </p:cNvSpPr>
          <p:nvPr/>
        </p:nvSpPr>
        <p:spPr bwMode="auto">
          <a:xfrm>
            <a:off x="228600" y="6446838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31" name="Line 1033"/>
          <p:cNvSpPr>
            <a:spLocks noChangeShapeType="1"/>
          </p:cNvSpPr>
          <p:nvPr userDrawn="1"/>
        </p:nvSpPr>
        <p:spPr bwMode="auto">
          <a:xfrm>
            <a:off x="228600" y="91440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1032" name="Picture 7" descr="safari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6602413"/>
            <a:ext cx="847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4398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94" r:id="rId1"/>
    <p:sldLayoutId id="2147485595" r:id="rId2"/>
    <p:sldLayoutId id="2147485596" r:id="rId3"/>
    <p:sldLayoutId id="2147485597" r:id="rId4"/>
    <p:sldLayoutId id="2147485598" r:id="rId5"/>
    <p:sldLayoutId id="2147485599" r:id="rId6"/>
    <p:sldLayoutId id="2147485600" r:id="rId7"/>
    <p:sldLayoutId id="2147485601" r:id="rId8"/>
    <p:sldLayoutId id="2147485602" r:id="rId9"/>
    <p:sldLayoutId id="2147485603" r:id="rId10"/>
    <p:sldLayoutId id="2147485604" r:id="rId11"/>
    <p:sldLayoutId id="2147485605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pitchFamily="-106" charset="-128"/>
          <a:cs typeface="ＭＳ Ｐゴシック" pitchFamily="-106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  <a:ea typeface="ＭＳ Ｐゴシック" pitchFamily="-106" charset="-128"/>
          <a:cs typeface="ＭＳ Ｐゴシック" pitchFamily="-106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  <a:ea typeface="ＭＳ Ｐゴシック" pitchFamily="-106" charset="-128"/>
          <a:cs typeface="ＭＳ Ｐゴシック" pitchFamily="-106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  <a:ea typeface="ＭＳ Ｐゴシック" pitchFamily="-106" charset="-128"/>
          <a:cs typeface="ＭＳ Ｐゴシック" pitchFamily="-106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  <a:ea typeface="ＭＳ Ｐゴシック" pitchFamily="-106" charset="-128"/>
          <a:cs typeface="ＭＳ Ｐゴシック" pitchFamily="-10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-106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106" charset="-128"/>
          <a:cs typeface="ＭＳ Ｐゴシック" pitchFamily="-106" charset="-128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charset="0"/>
        <a:buChar char="q"/>
        <a:defRPr sz="2200">
          <a:solidFill>
            <a:schemeClr val="tx1"/>
          </a:solidFill>
          <a:latin typeface="+mn-lt"/>
          <a:ea typeface="ＭＳ Ｐゴシック" pitchFamily="-106" charset="-128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106" charset="-128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charset="0"/>
        <a:buChar char="q"/>
        <a:defRPr>
          <a:solidFill>
            <a:schemeClr val="tx1"/>
          </a:solidFill>
          <a:latin typeface="+mn-lt"/>
          <a:ea typeface="ＭＳ Ｐゴシック" pitchFamily="-106" charset="-128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0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-106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-106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-106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-106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026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5123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371600"/>
            <a:ext cx="86106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Garamond" pitchFamily="18" charset="0"/>
              </a:defRPr>
            </a:lvl1pPr>
          </a:lstStyle>
          <a:p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100358" name="Rectangle 103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600">
                <a:latin typeface="Garamond" pitchFamily="18" charset="0"/>
              </a:defRPr>
            </a:lvl1pPr>
          </a:lstStyle>
          <a:p>
            <a:fld id="{6F400BD0-49BF-48FC-8114-37C1D4F5AB3D}" type="slidenum">
              <a:rPr lang="en-US" altLang="en-US">
                <a:solidFill>
                  <a:prstClr val="black"/>
                </a:solidFill>
              </a:rPr>
              <a:pPr/>
              <a:t>‹#›</a:t>
            </a:fld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100360" name="Line 1032"/>
          <p:cNvSpPr>
            <a:spLocks noChangeShapeType="1"/>
          </p:cNvSpPr>
          <p:nvPr/>
        </p:nvSpPr>
        <p:spPr bwMode="auto">
          <a:xfrm>
            <a:off x="228600" y="6381328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100361" name="Line 1033"/>
          <p:cNvSpPr>
            <a:spLocks noChangeShapeType="1"/>
          </p:cNvSpPr>
          <p:nvPr/>
        </p:nvSpPr>
        <p:spPr bwMode="auto">
          <a:xfrm>
            <a:off x="228600" y="91440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458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620" r:id="rId1"/>
    <p:sldLayoutId id="2147485621" r:id="rId2"/>
    <p:sldLayoutId id="2147485622" r:id="rId3"/>
    <p:sldLayoutId id="2147485623" r:id="rId4"/>
    <p:sldLayoutId id="2147485624" r:id="rId5"/>
    <p:sldLayoutId id="2147485625" r:id="rId6"/>
    <p:sldLayoutId id="2147485626" r:id="rId7"/>
    <p:sldLayoutId id="2147485627" r:id="rId8"/>
    <p:sldLayoutId id="2147485628" r:id="rId9"/>
    <p:sldLayoutId id="2147485629" r:id="rId10"/>
    <p:sldLayoutId id="2147485630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1026">
            <a:extLst>
              <a:ext uri="{FF2B5EF4-FFF2-40B4-BE49-F238E27FC236}">
                <a16:creationId xmlns:a16="http://schemas.microsoft.com/office/drawing/2014/main" id="{0A0E6827-15C8-D447-A4FE-6DDF088FB8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7651" name="Rectangle 1027">
            <a:extLst>
              <a:ext uri="{FF2B5EF4-FFF2-40B4-BE49-F238E27FC236}">
                <a16:creationId xmlns:a16="http://schemas.microsoft.com/office/drawing/2014/main" id="{F4E6558B-D79E-0043-98F6-220664313A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371600"/>
            <a:ext cx="8610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>
            <a:extLst>
              <a:ext uri="{FF2B5EF4-FFF2-40B4-BE49-F238E27FC236}">
                <a16:creationId xmlns:a16="http://schemas.microsoft.com/office/drawing/2014/main" id="{DDE46EEF-442F-5D41-8A5E-30A426FA3E1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0000"/>
                </a:solidFill>
                <a:latin typeface="Garamond" pitchFamily="18" charset="0"/>
                <a:ea typeface="+mn-ea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0358" name="Rectangle 1030">
            <a:extLst>
              <a:ext uri="{FF2B5EF4-FFF2-40B4-BE49-F238E27FC236}">
                <a16:creationId xmlns:a16="http://schemas.microsoft.com/office/drawing/2014/main" id="{D8ED9886-DC67-CA49-8DA9-4C7214252D89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000000"/>
                </a:solidFill>
                <a:latin typeface="Garamond" charset="0"/>
                <a:ea typeface="ＭＳ Ｐゴシック" charset="-128"/>
              </a:defRPr>
            </a:lvl1pPr>
          </a:lstStyle>
          <a:p>
            <a:pPr>
              <a:defRPr/>
            </a:pPr>
            <a:fld id="{40979D66-0FA0-8E40-92EB-4AE393C5BE5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27654" name="Line 1032">
            <a:extLst>
              <a:ext uri="{FF2B5EF4-FFF2-40B4-BE49-F238E27FC236}">
                <a16:creationId xmlns:a16="http://schemas.microsoft.com/office/drawing/2014/main" id="{73CEE983-44B3-8348-BF71-4537AAB420E3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638175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655" name="Line 1033">
            <a:extLst>
              <a:ext uri="{FF2B5EF4-FFF2-40B4-BE49-F238E27FC236}">
                <a16:creationId xmlns:a16="http://schemas.microsoft.com/office/drawing/2014/main" id="{A12130F7-CF5E-0143-A9C0-6A7DC811CC02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91440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7656" name="Picture 7" descr="safari.png">
            <a:extLst>
              <a:ext uri="{FF2B5EF4-FFF2-40B4-BE49-F238E27FC236}">
                <a16:creationId xmlns:a16="http://schemas.microsoft.com/office/drawing/2014/main" id="{7D612E43-C5EE-5048-9650-6137A6E4146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6453188"/>
            <a:ext cx="1079500" cy="312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303" r:id="rId1"/>
    <p:sldLayoutId id="2147485304" r:id="rId2"/>
    <p:sldLayoutId id="2147485305" r:id="rId3"/>
    <p:sldLayoutId id="2147485306" r:id="rId4"/>
    <p:sldLayoutId id="2147485307" r:id="rId5"/>
    <p:sldLayoutId id="2147485308" r:id="rId6"/>
    <p:sldLayoutId id="2147485309" r:id="rId7"/>
    <p:sldLayoutId id="2147485310" r:id="rId8"/>
    <p:sldLayoutId id="2147485311" r:id="rId9"/>
    <p:sldLayoutId id="2147485312" r:id="rId10"/>
    <p:sldLayoutId id="2147485313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  <a:ea typeface="ＭＳ Ｐゴシック" charset="-128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ＭＳ Ｐゴシック" charset="-128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  <a:ea typeface="ＭＳ Ｐゴシック" charset="-128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ＭＳ Ｐゴシック" charset="-128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36FF5B-B817-3248-B1BE-89B242E8F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8585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9939" name="Text Placeholder 2">
            <a:extLst>
              <a:ext uri="{FF2B5EF4-FFF2-40B4-BE49-F238E27FC236}">
                <a16:creationId xmlns:a16="http://schemas.microsoft.com/office/drawing/2014/main" id="{530DFD7F-D03B-304F-B9A4-66B484C0572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23825" y="1250950"/>
            <a:ext cx="8897938" cy="522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38DA1-3AC9-7848-8F3D-625425CFCA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3825" y="6543675"/>
            <a:ext cx="1820863" cy="228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900">
                <a:solidFill>
                  <a:srgbClr val="000000"/>
                </a:solidFill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035F1374-CFE1-074A-AFD7-2680A2544200}" type="datetime1">
              <a:rPr lang="en-US" altLang="en-US"/>
              <a:pPr>
                <a:defRPr/>
              </a:pPr>
              <a:t>3/25/2022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E0C30-0DC0-8140-9A88-68520FBA3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49525" y="6543675"/>
            <a:ext cx="37719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50" cap="all" baseline="0">
                <a:solidFill>
                  <a:prstClr val="black">
                    <a:alpha val="75000"/>
                  </a:prstClr>
                </a:solidFill>
                <a:latin typeface="Calibri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89A7BE4-AC87-1643-A287-B8425B91E4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24675" y="6456363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000000"/>
                </a:solidFill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94547778-4309-4A4E-AFF8-827346471FE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314" r:id="rId1"/>
    <p:sldLayoutId id="2147485315" r:id="rId2"/>
    <p:sldLayoutId id="2147485316" r:id="rId3"/>
    <p:sldLayoutId id="2147485317" r:id="rId4"/>
    <p:sldLayoutId id="2147485318" r:id="rId5"/>
    <p:sldLayoutId id="2147485319" r:id="rId6"/>
    <p:sldLayoutId id="2147485320" r:id="rId7"/>
    <p:sldLayoutId id="2147485321" r:id="rId8"/>
    <p:sldLayoutId id="2147485322" r:id="rId9"/>
    <p:sldLayoutId id="2147485323" r:id="rId10"/>
    <p:sldLayoutId id="2147485324" r:id="rId11"/>
    <p:sldLayoutId id="2147485325" r:id="rId12"/>
  </p:sldLayoutIdLst>
  <p:hf hdr="0" ftr="0" dt="0"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 kern="1200" spc="-120">
          <a:solidFill>
            <a:schemeClr val="bg1"/>
          </a:solidFill>
          <a:latin typeface="+mj-lt"/>
          <a:ea typeface="ＭＳ Ｐゴシック" charset="-128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bg1"/>
          </a:solidFill>
          <a:latin typeface="Calibri" charset="0"/>
          <a:ea typeface="ＭＳ Ｐゴシック" charset="-128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bg1"/>
          </a:solidFill>
          <a:latin typeface="Calibri" charset="0"/>
          <a:ea typeface="ＭＳ Ｐゴシック" charset="-128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bg1"/>
          </a:solidFill>
          <a:latin typeface="Calibri" charset="0"/>
          <a:ea typeface="ＭＳ Ｐゴシック" charset="-128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bg1"/>
          </a:solidFill>
          <a:latin typeface="Calibri" charset="0"/>
          <a:ea typeface="ＭＳ Ｐゴシック" charset="-128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bg1"/>
          </a:solidFill>
          <a:latin typeface="Calibri" charset="0"/>
          <a:ea typeface="ＭＳ Ｐゴシック" charset="-128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bg1"/>
          </a:solidFill>
          <a:latin typeface="Calibri" charset="0"/>
          <a:ea typeface="ＭＳ Ｐゴシック" charset="-128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bg1"/>
          </a:solidFill>
          <a:latin typeface="Calibri" charset="0"/>
          <a:ea typeface="ＭＳ Ｐゴシック" charset="-128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bg1"/>
          </a:solidFill>
          <a:latin typeface="Calibri" charset="0"/>
          <a:ea typeface="ＭＳ Ｐゴシック" charset="-128"/>
        </a:defRPr>
      </a:lvl9pPr>
    </p:titleStyle>
    <p:bodyStyle>
      <a:lvl1pPr marL="182563" indent="-182563" algn="l" rtl="0" eaLnBrk="0" fontAlgn="base" hangingPunct="0">
        <a:lnSpc>
          <a:spcPct val="85000"/>
        </a:lnSpc>
        <a:spcBef>
          <a:spcPts val="1300"/>
        </a:spcBef>
        <a:spcAft>
          <a:spcPct val="0"/>
        </a:spcAft>
        <a:buFont typeface="Arial" panose="020B0604020202020204" pitchFamily="34" charset="0"/>
        <a:buChar char="•"/>
        <a:defRPr sz="2800" i="1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365125" indent="-182563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Calibri" panose="020F0502020204030204" pitchFamily="34" charset="0"/>
        <a:buChar char="‐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547688" indent="-182563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000" i="1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730250" indent="-182563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914400" indent="-182563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1026">
            <a:extLst>
              <a:ext uri="{FF2B5EF4-FFF2-40B4-BE49-F238E27FC236}">
                <a16:creationId xmlns:a16="http://schemas.microsoft.com/office/drawing/2014/main" id="{50B0808F-49E2-AB42-ACBA-4E35ED922A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53251" name="Rectangle 1027">
            <a:extLst>
              <a:ext uri="{FF2B5EF4-FFF2-40B4-BE49-F238E27FC236}">
                <a16:creationId xmlns:a16="http://schemas.microsoft.com/office/drawing/2014/main" id="{562AC510-B8DF-A441-B35B-899DA7A961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371600"/>
            <a:ext cx="8610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>
            <a:extLst>
              <a:ext uri="{FF2B5EF4-FFF2-40B4-BE49-F238E27FC236}">
                <a16:creationId xmlns:a16="http://schemas.microsoft.com/office/drawing/2014/main" id="{CC8208DC-5F6B-E449-AF5F-DA8F53B610F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0000"/>
                </a:solidFill>
                <a:latin typeface="Garamond" pitchFamily="18" charset="0"/>
                <a:ea typeface="+mn-ea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0358" name="Rectangle 1030">
            <a:extLst>
              <a:ext uri="{FF2B5EF4-FFF2-40B4-BE49-F238E27FC236}">
                <a16:creationId xmlns:a16="http://schemas.microsoft.com/office/drawing/2014/main" id="{32CFAF1D-3E13-B549-BCE4-645402069D99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000000"/>
                </a:solidFill>
                <a:latin typeface="Garamond" charset="0"/>
                <a:ea typeface="ＭＳ Ｐゴシック" charset="-128"/>
              </a:defRPr>
            </a:lvl1pPr>
          </a:lstStyle>
          <a:p>
            <a:pPr>
              <a:defRPr/>
            </a:pPr>
            <a:fld id="{CF8A26E8-21FA-874A-BBD9-7AB3F548D1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53254" name="Line 1032">
            <a:extLst>
              <a:ext uri="{FF2B5EF4-FFF2-40B4-BE49-F238E27FC236}">
                <a16:creationId xmlns:a16="http://schemas.microsoft.com/office/drawing/2014/main" id="{79714397-DDB8-1D40-B2A0-37E6CD834448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638175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255" name="Line 1033">
            <a:extLst>
              <a:ext uri="{FF2B5EF4-FFF2-40B4-BE49-F238E27FC236}">
                <a16:creationId xmlns:a16="http://schemas.microsoft.com/office/drawing/2014/main" id="{17505EFF-7EB4-CD41-8710-71671FCD9C56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91440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53256" name="Picture 7" descr="safari.png">
            <a:extLst>
              <a:ext uri="{FF2B5EF4-FFF2-40B4-BE49-F238E27FC236}">
                <a16:creationId xmlns:a16="http://schemas.microsoft.com/office/drawing/2014/main" id="{4B855D20-735A-E147-9633-5EF53191A25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6453188"/>
            <a:ext cx="1079500" cy="312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326" r:id="rId1"/>
    <p:sldLayoutId id="2147485327" r:id="rId2"/>
    <p:sldLayoutId id="2147485328" r:id="rId3"/>
    <p:sldLayoutId id="2147485329" r:id="rId4"/>
    <p:sldLayoutId id="2147485330" r:id="rId5"/>
    <p:sldLayoutId id="2147485331" r:id="rId6"/>
    <p:sldLayoutId id="2147485332" r:id="rId7"/>
    <p:sldLayoutId id="2147485333" r:id="rId8"/>
    <p:sldLayoutId id="2147485334" r:id="rId9"/>
    <p:sldLayoutId id="2147485335" r:id="rId10"/>
    <p:sldLayoutId id="2147485336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  <a:ea typeface="ＭＳ Ｐゴシック" charset="-128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ＭＳ Ｐゴシック" charset="-128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  <a:ea typeface="ＭＳ Ｐゴシック" charset="-128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ＭＳ Ｐゴシック" charset="-128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1026">
            <a:extLst>
              <a:ext uri="{FF2B5EF4-FFF2-40B4-BE49-F238E27FC236}">
                <a16:creationId xmlns:a16="http://schemas.microsoft.com/office/drawing/2014/main" id="{AAAA2B8E-1380-824A-B8DB-CB75F19400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78851" name="Rectangle 1027">
            <a:extLst>
              <a:ext uri="{FF2B5EF4-FFF2-40B4-BE49-F238E27FC236}">
                <a16:creationId xmlns:a16="http://schemas.microsoft.com/office/drawing/2014/main" id="{E388CACB-9070-D241-AEB3-F5601B9684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371600"/>
            <a:ext cx="8610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>
            <a:extLst>
              <a:ext uri="{FF2B5EF4-FFF2-40B4-BE49-F238E27FC236}">
                <a16:creationId xmlns:a16="http://schemas.microsoft.com/office/drawing/2014/main" id="{F3334574-36A6-D841-9BF1-505C85F84C36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0000"/>
                </a:solidFill>
                <a:latin typeface="Garamond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0358" name="Rectangle 1030">
            <a:extLst>
              <a:ext uri="{FF2B5EF4-FFF2-40B4-BE49-F238E27FC236}">
                <a16:creationId xmlns:a16="http://schemas.microsoft.com/office/drawing/2014/main" id="{B81B7CC0-EA57-B64A-A380-FEE9D4D6634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600">
                <a:solidFill>
                  <a:srgbClr val="000000"/>
                </a:solidFill>
                <a:latin typeface="Garamond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fld id="{42786A5A-CF13-CB4F-9A96-305D1DC0C77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8854" name="Line 1032">
            <a:extLst>
              <a:ext uri="{FF2B5EF4-FFF2-40B4-BE49-F238E27FC236}">
                <a16:creationId xmlns:a16="http://schemas.microsoft.com/office/drawing/2014/main" id="{B3D8C9C5-A709-DE4A-A600-A884A00AD5EA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638175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8855" name="Line 1033">
            <a:extLst>
              <a:ext uri="{FF2B5EF4-FFF2-40B4-BE49-F238E27FC236}">
                <a16:creationId xmlns:a16="http://schemas.microsoft.com/office/drawing/2014/main" id="{4CF90C62-F606-754B-AB94-6F167773B0B1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91440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338" r:id="rId1"/>
    <p:sldLayoutId id="2147485339" r:id="rId2"/>
    <p:sldLayoutId id="2147485340" r:id="rId3"/>
    <p:sldLayoutId id="2147485341" r:id="rId4"/>
    <p:sldLayoutId id="2147485342" r:id="rId5"/>
    <p:sldLayoutId id="2147485343" r:id="rId6"/>
    <p:sldLayoutId id="2147485344" r:id="rId7"/>
    <p:sldLayoutId id="2147485345" r:id="rId8"/>
    <p:sldLayoutId id="2147485346" r:id="rId9"/>
    <p:sldLayoutId id="2147485347" r:id="rId10"/>
    <p:sldLayoutId id="2147485348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  <a:ea typeface="ＭＳ Ｐゴシック" charset="0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  <a:ea typeface="ＭＳ Ｐゴシック" charset="0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ＭＳ Ｐゴシック" charset="0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666" name="Rectangle 1026">
            <a:extLst>
              <a:ext uri="{FF2B5EF4-FFF2-40B4-BE49-F238E27FC236}">
                <a16:creationId xmlns:a16="http://schemas.microsoft.com/office/drawing/2014/main" id="{767842EF-2E87-9649-8E4C-4EF07515E6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625667" name="Rectangle 1027">
            <a:extLst>
              <a:ext uri="{FF2B5EF4-FFF2-40B4-BE49-F238E27FC236}">
                <a16:creationId xmlns:a16="http://schemas.microsoft.com/office/drawing/2014/main" id="{7F46E882-405C-294F-A176-5EB4B6E5E8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898525"/>
            <a:ext cx="8610600" cy="523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>
            <a:extLst>
              <a:ext uri="{FF2B5EF4-FFF2-40B4-BE49-F238E27FC236}">
                <a16:creationId xmlns:a16="http://schemas.microsoft.com/office/drawing/2014/main" id="{3955FDDD-00C5-1D4C-912E-1BDB0E3BD33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0358" name="Rectangle 1030">
            <a:extLst>
              <a:ext uri="{FF2B5EF4-FFF2-40B4-BE49-F238E27FC236}">
                <a16:creationId xmlns:a16="http://schemas.microsoft.com/office/drawing/2014/main" id="{2C1267A1-BE40-C34F-A587-D92B7D4A5D5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77038" y="631825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000000"/>
                </a:solidFill>
                <a:latin typeface="Garamond" charset="0"/>
              </a:defRPr>
            </a:lvl1pPr>
          </a:lstStyle>
          <a:p>
            <a:pPr>
              <a:defRPr/>
            </a:pPr>
            <a:fld id="{B1C60925-3F6D-0244-A63C-8428EA4EFD0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25670" name="Line 1032">
            <a:extLst>
              <a:ext uri="{FF2B5EF4-FFF2-40B4-BE49-F238E27FC236}">
                <a16:creationId xmlns:a16="http://schemas.microsoft.com/office/drawing/2014/main" id="{BEFE2080-76AE-4B40-AEAD-392FD767B104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6481763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25671" name="Line 1033">
            <a:extLst>
              <a:ext uri="{FF2B5EF4-FFF2-40B4-BE49-F238E27FC236}">
                <a16:creationId xmlns:a16="http://schemas.microsoft.com/office/drawing/2014/main" id="{23A53299-EA82-2047-A09E-6BA500656893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28600" y="898525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28" r:id="rId1"/>
    <p:sldLayoutId id="2147485257" r:id="rId2"/>
    <p:sldLayoutId id="2147485258" r:id="rId3"/>
    <p:sldLayoutId id="2147485259" r:id="rId4"/>
    <p:sldLayoutId id="2147485260" r:id="rId5"/>
    <p:sldLayoutId id="2147485261" r:id="rId6"/>
    <p:sldLayoutId id="2147485262" r:id="rId7"/>
    <p:sldLayoutId id="2147485263" r:id="rId8"/>
    <p:sldLayoutId id="2147485264" r:id="rId9"/>
    <p:sldLayoutId id="2147485265" r:id="rId10"/>
    <p:sldLayoutId id="2147485266" r:id="rId11"/>
    <p:sldLayoutId id="2147485267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  <a:ea typeface="ＭＳ Ｐゴシック" pitchFamily="-106" charset="-128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ＭＳ Ｐゴシック" pitchFamily="-106" charset="-128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  <a:ea typeface="ＭＳ Ｐゴシック" pitchFamily="-106" charset="-128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026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75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5123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908720"/>
            <a:ext cx="8610600" cy="5339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0357" name="Rectangle 102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Garamond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100358" name="Rectangle 103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600">
                <a:latin typeface="Garamond" pitchFamily="18" charset="0"/>
              </a:defRPr>
            </a:lvl1pPr>
          </a:lstStyle>
          <a:p>
            <a:fld id="{6F400BD0-49BF-48FC-8114-37C1D4F5AB3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0360" name="Line 1032"/>
          <p:cNvSpPr>
            <a:spLocks noChangeShapeType="1"/>
          </p:cNvSpPr>
          <p:nvPr/>
        </p:nvSpPr>
        <p:spPr bwMode="auto">
          <a:xfrm>
            <a:off x="228600" y="624840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0361" name="Line 1033"/>
          <p:cNvSpPr>
            <a:spLocks noChangeShapeType="1"/>
          </p:cNvSpPr>
          <p:nvPr/>
        </p:nvSpPr>
        <p:spPr bwMode="auto">
          <a:xfrm>
            <a:off x="228600" y="91440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13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95" r:id="rId1"/>
    <p:sldLayoutId id="2147485496" r:id="rId2"/>
    <p:sldLayoutId id="2147485497" r:id="rId3"/>
    <p:sldLayoutId id="2147485498" r:id="rId4"/>
    <p:sldLayoutId id="2147485499" r:id="rId5"/>
    <p:sldLayoutId id="2147485500" r:id="rId6"/>
    <p:sldLayoutId id="2147485501" r:id="rId7"/>
    <p:sldLayoutId id="2147485502" r:id="rId8"/>
    <p:sldLayoutId id="2147485503" r:id="rId9"/>
    <p:sldLayoutId id="2147485504" r:id="rId10"/>
    <p:sldLayoutId id="2147485505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026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5123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371600"/>
            <a:ext cx="86106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Garamond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100358" name="Rectangle 103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600">
                <a:latin typeface="Garamond" pitchFamily="18" charset="0"/>
              </a:defRPr>
            </a:lvl1pPr>
          </a:lstStyle>
          <a:p>
            <a:fld id="{6F400BD0-49BF-48FC-8114-37C1D4F5AB3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0360" name="Line 1032"/>
          <p:cNvSpPr>
            <a:spLocks noChangeShapeType="1"/>
          </p:cNvSpPr>
          <p:nvPr/>
        </p:nvSpPr>
        <p:spPr bwMode="auto">
          <a:xfrm>
            <a:off x="228600" y="6381328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0361" name="Line 1033"/>
          <p:cNvSpPr>
            <a:spLocks noChangeShapeType="1"/>
          </p:cNvSpPr>
          <p:nvPr/>
        </p:nvSpPr>
        <p:spPr bwMode="auto">
          <a:xfrm>
            <a:off x="228600" y="91440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8" name="Picture 7" descr="safari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179512" y="6453336"/>
            <a:ext cx="1080120" cy="3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069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07" r:id="rId1"/>
    <p:sldLayoutId id="2147485508" r:id="rId2"/>
    <p:sldLayoutId id="2147485509" r:id="rId3"/>
    <p:sldLayoutId id="2147485510" r:id="rId4"/>
    <p:sldLayoutId id="2147485511" r:id="rId5"/>
    <p:sldLayoutId id="2147485512" r:id="rId6"/>
    <p:sldLayoutId id="2147485513" r:id="rId7"/>
    <p:sldLayoutId id="2147485514" r:id="rId8"/>
    <p:sldLayoutId id="2147485515" r:id="rId9"/>
    <p:sldLayoutId id="2147485516" r:id="rId10"/>
    <p:sldLayoutId id="2147485517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026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5123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371600"/>
            <a:ext cx="86106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Garamond" pitchFamily="18" charset="0"/>
              </a:defRPr>
            </a:lvl1pPr>
          </a:lstStyle>
          <a:p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100358" name="Rectangle 103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600">
                <a:latin typeface="Garamond" pitchFamily="18" charset="0"/>
              </a:defRPr>
            </a:lvl1pPr>
          </a:lstStyle>
          <a:p>
            <a:fld id="{6F400BD0-49BF-48FC-8114-37C1D4F5AB3D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100360" name="Line 1032"/>
          <p:cNvSpPr>
            <a:spLocks noChangeShapeType="1"/>
          </p:cNvSpPr>
          <p:nvPr/>
        </p:nvSpPr>
        <p:spPr bwMode="auto">
          <a:xfrm>
            <a:off x="228600" y="6381328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00361" name="Line 1033"/>
          <p:cNvSpPr>
            <a:spLocks noChangeShapeType="1"/>
          </p:cNvSpPr>
          <p:nvPr/>
        </p:nvSpPr>
        <p:spPr bwMode="auto">
          <a:xfrm>
            <a:off x="228600" y="914400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ahoma"/>
            </a:endParaRPr>
          </a:p>
        </p:txBody>
      </p:sp>
      <p:pic>
        <p:nvPicPr>
          <p:cNvPr id="8" name="Picture 7" descr="safari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179512" y="6453336"/>
            <a:ext cx="1080120" cy="3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914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32" r:id="rId1"/>
    <p:sldLayoutId id="2147485533" r:id="rId2"/>
    <p:sldLayoutId id="2147485534" r:id="rId3"/>
    <p:sldLayoutId id="2147485535" r:id="rId4"/>
    <p:sldLayoutId id="2147485536" r:id="rId5"/>
    <p:sldLayoutId id="2147485537" r:id="rId6"/>
    <p:sldLayoutId id="2147485538" r:id="rId7"/>
    <p:sldLayoutId id="2147485539" r:id="rId8"/>
    <p:sldLayoutId id="2147485540" r:id="rId9"/>
    <p:sldLayoutId id="2147485541" r:id="rId10"/>
    <p:sldLayoutId id="2147485542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inf.ethz.ch/omutl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2.png"/><Relationship Id="rId5" Type="http://schemas.openxmlformats.org/officeDocument/2006/relationships/hyperlink" Target="https://people.inf.ethz.ch/omutlu/projects.htm" TargetMode="External"/><Relationship Id="rId4" Type="http://schemas.openxmlformats.org/officeDocument/2006/relationships/hyperlink" Target="mailto:omutlu@gmail.com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afari.ethz.ch/projects_and_seminars/spring2022/doku.php?id=modern_ssd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9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3cI4zOoDk9Q" TargetMode="External"/><Relationship Id="rId3" Type="http://schemas.openxmlformats.org/officeDocument/2006/relationships/hyperlink" Target="https://safari.ethz.ch/projects_and_seminars/spring2021/lib/exe/fetch.php?tok=330e03&amp;media=https%3A%2F%2Fpeople.inf.ethz.ch%2Fomutlu%2Fpub%2FMQSim-SSD-simulation-framework_fast18.pdf" TargetMode="External"/><Relationship Id="rId7" Type="http://schemas.openxmlformats.org/officeDocument/2006/relationships/hyperlink" Target="https://safari.ethz.ch/architecture/fall2020/lib/exe/fetch.php?media=onur-comparch-fall2020-lecture26-flashmemory-afterlecture.pptx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9.xml"/><Relationship Id="rId6" Type="http://schemas.openxmlformats.org/officeDocument/2006/relationships/hyperlink" Target="https://safari.ethz.ch/architecture/fall2020/lib/exe/fetch.php?media=onur-comparch-fall2020-lecture26-flashmemory-afterlecture.pdf" TargetMode="External"/><Relationship Id="rId5" Type="http://schemas.openxmlformats.org/officeDocument/2006/relationships/hyperlink" Target="https://www.youtube.com/watch?v=rninK6KWBeM" TargetMode="External"/><Relationship Id="rId10" Type="http://schemas.openxmlformats.org/officeDocument/2006/relationships/hyperlink" Target="https://safari.ethz.ch/architecture/fall2020/lib/exe/fetch.php?media=onur-comparch-fall2020-lecture14-simulation-afterlecture.pptx" TargetMode="External"/><Relationship Id="rId4" Type="http://schemas.openxmlformats.org/officeDocument/2006/relationships/hyperlink" Target="https://github.com/CMU-SAFARI/MQSim" TargetMode="External"/><Relationship Id="rId9" Type="http://schemas.openxmlformats.org/officeDocument/2006/relationships/hyperlink" Target="https://safari.ethz.ch/architecture/fall2020/lib/exe/fetch.php?media=onur-comparch-fall2020-lecture14-simulation-afterlecture.pdf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4.jpeg"/><Relationship Id="rId5" Type="http://schemas.openxmlformats.org/officeDocument/2006/relationships/hyperlink" Target="http://www.safari.ethz.ch/" TargetMode="Externa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afari.ethz.ch/safari-newsletter-december-2021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jisungpark.kr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9.xml"/><Relationship Id="rId5" Type="http://schemas.openxmlformats.org/officeDocument/2006/relationships/image" Target="../media/image6.tiff"/><Relationship Id="rId4" Type="http://schemas.openxmlformats.org/officeDocument/2006/relationships/hyperlink" Target="mailto:jisung.park@safari.ethz.ch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m.sadr89@gmail.co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hyperlink" Target="mailto:nadigr@student.ethz.ch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22" name="Rectangle 5">
            <a:extLst>
              <a:ext uri="{FF2B5EF4-FFF2-40B4-BE49-F238E27FC236}">
                <a16:creationId xmlns:a16="http://schemas.microsoft.com/office/drawing/2014/main" id="{38DFFC52-436B-2049-BC66-9FF2A94A493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85800" y="4038600"/>
            <a:ext cx="7848600" cy="2286000"/>
          </a:xfrm>
        </p:spPr>
        <p:txBody>
          <a:bodyPr/>
          <a:lstStyle/>
          <a:p>
            <a:pPr marL="0" indent="0" algn="ctr" eaLnBrk="1" hangingPunct="1">
              <a:buNone/>
            </a:pP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Dr.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Jisung</a:t>
            </a: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 Park</a:t>
            </a:r>
          </a:p>
          <a:p>
            <a:pPr marL="0" indent="0" algn="ctr" eaLnBrk="1" hangingPunct="1">
              <a:buNone/>
            </a:pP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Prof.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Onur</a:t>
            </a: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Mutlu</a:t>
            </a:r>
            <a:endParaRPr lang="en-US" altLang="en-US" sz="2800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marL="0" indent="0" algn="ctr" eaLnBrk="1" hangingPunct="1"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ETH Zürich</a:t>
            </a:r>
          </a:p>
          <a:p>
            <a:pPr marL="0" indent="0" algn="ctr" eaLnBrk="1" hangingPunct="1"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Spring 2022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18 March 2022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45B1E4-4A3E-4B44-B90F-77CA8B5BE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1143000"/>
            <a:ext cx="8458200" cy="220980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P&amp;S Modern SSDs</a:t>
            </a:r>
            <a:br>
              <a:rPr lang="en-US" b="1" dirty="0">
                <a:solidFill>
                  <a:srgbClr val="C00000"/>
                </a:solidFill>
              </a:rPr>
            </a:br>
            <a:br>
              <a:rPr lang="en-US" sz="1600" b="1" dirty="0">
                <a:solidFill>
                  <a:srgbClr val="C00000"/>
                </a:solidFill>
              </a:rPr>
            </a:br>
            <a:r>
              <a:rPr lang="en-US" sz="3200" dirty="0"/>
              <a:t>Understanding and Designing </a:t>
            </a:r>
            <a:br>
              <a:rPr lang="en-US" sz="3200" dirty="0"/>
            </a:br>
            <a:r>
              <a:rPr lang="en-US" sz="3200" dirty="0"/>
              <a:t>Modern NAND Flash-Based Solid-State Drives</a:t>
            </a:r>
            <a:endParaRPr lang="en-US" sz="32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83505-2DAA-ED43-A184-C4D419F9B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52400"/>
            <a:ext cx="8915400" cy="1066800"/>
          </a:xfrm>
        </p:spPr>
        <p:txBody>
          <a:bodyPr/>
          <a:lstStyle/>
          <a:p>
            <a:r>
              <a:rPr lang="en-US" sz="3800" dirty="0"/>
              <a:t>Modern SSD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C247EB-0F00-D348-A874-BCF1EE2FA5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1AB0E41-6335-3B40-AB06-F5B4D651A9D6}" type="slidenum"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charset="0"/>
                <a:ea typeface="ＭＳ Ｐゴシック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charset="0"/>
              <a:ea typeface="ＭＳ Ｐゴシック" charset="-128"/>
              <a:cs typeface="+mn-cs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5EB2FE4-BC58-E94C-8039-4CDE8EEBB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251" y="964045"/>
            <a:ext cx="8610600" cy="5193723"/>
          </a:xfrm>
        </p:spPr>
        <p:txBody>
          <a:bodyPr/>
          <a:lstStyle/>
          <a:p>
            <a:r>
              <a:rPr lang="en-US" dirty="0"/>
              <a:t>A modern SSD is </a:t>
            </a:r>
            <a:r>
              <a:rPr lang="en-US" dirty="0">
                <a:solidFill>
                  <a:srgbClr val="FF0000"/>
                </a:solidFill>
              </a:rPr>
              <a:t>a complicated system</a:t>
            </a:r>
            <a:r>
              <a:rPr lang="en-US" dirty="0"/>
              <a:t> that consists of </a:t>
            </a:r>
            <a:r>
              <a:rPr lang="en-US" dirty="0">
                <a:solidFill>
                  <a:srgbClr val="FF0000"/>
                </a:solidFill>
              </a:rPr>
              <a:t>multiple cores, HW controllers, DRAM, and NAND flash memory packages</a:t>
            </a:r>
            <a:endParaRPr lang="en-US" dirty="0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814C80A4-3390-458A-BD31-FDD660695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0451" y="2438400"/>
            <a:ext cx="5486400" cy="3656171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4D365680-B366-4B1E-956E-AD607C0FAABC}"/>
              </a:ext>
            </a:extLst>
          </p:cNvPr>
          <p:cNvSpPr txBox="1"/>
          <p:nvPr/>
        </p:nvSpPr>
        <p:spPr>
          <a:xfrm>
            <a:off x="230053" y="6237390"/>
            <a:ext cx="69958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Samsung PM853T 960GB Enterprise SSD (from https://</a:t>
            </a:r>
            <a:r>
              <a:rPr lang="en-US" sz="800" dirty="0" err="1"/>
              <a:t>www.tweaktown.com</a:t>
            </a:r>
            <a:r>
              <a:rPr lang="en-US" sz="800" dirty="0"/>
              <a:t>/reviews/6695/samsung-pm853t-960gb-enterprise-ssd-review/</a:t>
            </a:r>
            <a:r>
              <a:rPr lang="en-US" sz="800" dirty="0" err="1"/>
              <a:t>index.html</a:t>
            </a:r>
            <a:r>
              <a:rPr lang="en-US" sz="800" dirty="0"/>
              <a:t>)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50CFC8EA-F13A-413C-82BF-BDC6496B3752}"/>
              </a:ext>
            </a:extLst>
          </p:cNvPr>
          <p:cNvGrpSpPr/>
          <p:nvPr/>
        </p:nvGrpSpPr>
        <p:grpSpPr>
          <a:xfrm>
            <a:off x="593451" y="2363471"/>
            <a:ext cx="3755751" cy="3732529"/>
            <a:chOff x="593451" y="2363471"/>
            <a:chExt cx="3755751" cy="3732529"/>
          </a:xfrm>
        </p:grpSpPr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1491A664-F513-47B9-B23B-FC7049532EE5}"/>
                </a:ext>
              </a:extLst>
            </p:cNvPr>
            <p:cNvCxnSpPr>
              <a:cxnSpLocks/>
              <a:stCxn id="71" idx="3"/>
            </p:cNvCxnSpPr>
            <p:nvPr/>
          </p:nvCxnSpPr>
          <p:spPr bwMode="auto">
            <a:xfrm>
              <a:off x="2955651" y="4343400"/>
              <a:ext cx="1393551" cy="304800"/>
            </a:xfrm>
            <a:prstGeom prst="line">
              <a:avLst/>
            </a:prstGeom>
            <a:solidFill>
              <a:srgbClr val="C0C0C0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 w="med" len="med"/>
            </a:ln>
            <a:effectLst/>
          </p:spPr>
        </p:cxnSp>
        <p:sp>
          <p:nvSpPr>
            <p:cNvPr id="71" name="Rounded Rectangle 39">
              <a:extLst>
                <a:ext uri="{FF2B5EF4-FFF2-40B4-BE49-F238E27FC236}">
                  <a16:creationId xmlns:a16="http://schemas.microsoft.com/office/drawing/2014/main" id="{18D08B8E-FD92-4C2A-AD0F-6D8D8D860F69}"/>
                </a:ext>
              </a:extLst>
            </p:cNvPr>
            <p:cNvSpPr/>
            <p:nvPr/>
          </p:nvSpPr>
          <p:spPr bwMode="auto">
            <a:xfrm>
              <a:off x="593451" y="2590800"/>
              <a:ext cx="2362200" cy="3505200"/>
            </a:xfrm>
            <a:prstGeom prst="roundRect">
              <a:avLst>
                <a:gd name="adj" fmla="val 7733"/>
              </a:avLst>
            </a:prstGeom>
            <a:solidFill>
              <a:schemeClr val="bg1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4D88DD0B-1D42-4EE8-9742-54AE78702072}"/>
                </a:ext>
              </a:extLst>
            </p:cNvPr>
            <p:cNvGrpSpPr/>
            <p:nvPr/>
          </p:nvGrpSpPr>
          <p:grpSpPr>
            <a:xfrm>
              <a:off x="712472" y="2836450"/>
              <a:ext cx="2118399" cy="559346"/>
              <a:chOff x="859262" y="3792451"/>
              <a:chExt cx="2118399" cy="559346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839D8E74-9D15-4A5E-9D5F-6DEB557144C6}"/>
                  </a:ext>
                </a:extLst>
              </p:cNvPr>
              <p:cNvSpPr/>
              <p:nvPr/>
            </p:nvSpPr>
            <p:spPr bwMode="auto">
              <a:xfrm>
                <a:off x="859262" y="3792451"/>
                <a:ext cx="609600" cy="559346"/>
              </a:xfrm>
              <a:prstGeom prst="rect">
                <a:avLst/>
              </a:prstGeom>
              <a:solidFill>
                <a:srgbClr val="C0C0C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CH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mbria" panose="02040503050406030204" pitchFamily="18" charset="0"/>
                  </a:rPr>
                  <a:t>Core</a:t>
                </a: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924B4E73-D316-43AE-8621-E2113C49D60F}"/>
                  </a:ext>
                </a:extLst>
              </p:cNvPr>
              <p:cNvSpPr/>
              <p:nvPr/>
            </p:nvSpPr>
            <p:spPr bwMode="auto">
              <a:xfrm>
                <a:off x="1613661" y="3792451"/>
                <a:ext cx="609600" cy="559346"/>
              </a:xfrm>
              <a:prstGeom prst="rect">
                <a:avLst/>
              </a:prstGeom>
              <a:solidFill>
                <a:srgbClr val="C0C0C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CH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mbria" panose="02040503050406030204" pitchFamily="18" charset="0"/>
                  </a:rPr>
                  <a:t>Core</a:t>
                </a: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DBD4E182-8F10-4515-A7C4-699BA983906A}"/>
                  </a:ext>
                </a:extLst>
              </p:cNvPr>
              <p:cNvSpPr/>
              <p:nvPr/>
            </p:nvSpPr>
            <p:spPr bwMode="auto">
              <a:xfrm>
                <a:off x="2368061" y="3792451"/>
                <a:ext cx="609600" cy="559346"/>
              </a:xfrm>
              <a:prstGeom prst="rect">
                <a:avLst/>
              </a:prstGeom>
              <a:solidFill>
                <a:srgbClr val="C0C0C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CH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mbria" panose="02040503050406030204" pitchFamily="18" charset="0"/>
                  </a:rPr>
                  <a:t>Core</a:t>
                </a:r>
              </a:p>
            </p:txBody>
          </p:sp>
        </p:grp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5B0835A6-DB28-47BC-99DC-590C3BFD4BFD}"/>
                </a:ext>
              </a:extLst>
            </p:cNvPr>
            <p:cNvSpPr/>
            <p:nvPr/>
          </p:nvSpPr>
          <p:spPr bwMode="auto">
            <a:xfrm>
              <a:off x="1108350" y="3555270"/>
              <a:ext cx="1178364" cy="58579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H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" panose="02040503050406030204" pitchFamily="18" charset="0"/>
                </a:rPr>
                <a:t>HW</a:t>
              </a: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H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" panose="02040503050406030204" pitchFamily="18" charset="0"/>
                </a:rPr>
                <a:t>Flash </a:t>
              </a:r>
              <a:r>
                <a:rPr lang="en-CH" b="1" dirty="0">
                  <a:latin typeface="Cambria" panose="02040503050406030204" pitchFamily="18" charset="0"/>
                </a:rPr>
                <a:t>Ctrl.</a:t>
              </a:r>
              <a:endParaRPr kumimoji="0" lang="en-CH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F577084-D0B0-4EDA-97E1-75E5B0D57027}"/>
                </a:ext>
              </a:extLst>
            </p:cNvPr>
            <p:cNvSpPr/>
            <p:nvPr/>
          </p:nvSpPr>
          <p:spPr bwMode="auto">
            <a:xfrm>
              <a:off x="1156981" y="3618418"/>
              <a:ext cx="1178364" cy="58579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H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" panose="02040503050406030204" pitchFamily="18" charset="0"/>
                </a:rPr>
                <a:t>HW</a:t>
              </a: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H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" panose="02040503050406030204" pitchFamily="18" charset="0"/>
                </a:rPr>
                <a:t>Flash </a:t>
              </a:r>
              <a:r>
                <a:rPr lang="en-CH" b="1" dirty="0">
                  <a:latin typeface="Cambria" panose="02040503050406030204" pitchFamily="18" charset="0"/>
                </a:rPr>
                <a:t>Ctrl.</a:t>
              </a:r>
              <a:endParaRPr kumimoji="0" lang="en-CH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18450D4-656D-4F54-AC16-35FA6F0F862D}"/>
                </a:ext>
              </a:extLst>
            </p:cNvPr>
            <p:cNvSpPr/>
            <p:nvPr/>
          </p:nvSpPr>
          <p:spPr bwMode="auto">
            <a:xfrm>
              <a:off x="1212070" y="3688668"/>
              <a:ext cx="1178364" cy="58579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H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" panose="02040503050406030204" pitchFamily="18" charset="0"/>
                </a:rPr>
                <a:t>HW</a:t>
              </a: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H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" panose="02040503050406030204" pitchFamily="18" charset="0"/>
                </a:rPr>
                <a:t>Flash </a:t>
              </a:r>
              <a:r>
                <a:rPr lang="en-CH" b="1" dirty="0">
                  <a:latin typeface="Cambria" panose="02040503050406030204" pitchFamily="18" charset="0"/>
                </a:rPr>
                <a:t>Ctrl.</a:t>
              </a:r>
              <a:endParaRPr kumimoji="0" lang="en-CH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D802C22C-ED60-43EB-9FE8-99DDF168208E}"/>
                </a:ext>
              </a:extLst>
            </p:cNvPr>
            <p:cNvSpPr/>
            <p:nvPr/>
          </p:nvSpPr>
          <p:spPr bwMode="auto">
            <a:xfrm>
              <a:off x="1267159" y="3757626"/>
              <a:ext cx="1178364" cy="58579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H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" panose="02040503050406030204" pitchFamily="18" charset="0"/>
                </a:rPr>
                <a:t>HW</a:t>
              </a:r>
            </a:p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H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" panose="02040503050406030204" pitchFamily="18" charset="0"/>
                </a:rPr>
                <a:t>Flash </a:t>
              </a:r>
              <a:r>
                <a:rPr lang="en-CH" b="1" dirty="0">
                  <a:latin typeface="Cambria" panose="02040503050406030204" pitchFamily="18" charset="0"/>
                </a:rPr>
                <a:t>Ctrl.</a:t>
              </a:r>
              <a:endParaRPr kumimoji="0" lang="en-CH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sp>
          <p:nvSpPr>
            <p:cNvPr id="77" name="Rounded Rectangle 55">
              <a:extLst>
                <a:ext uri="{FF2B5EF4-FFF2-40B4-BE49-F238E27FC236}">
                  <a16:creationId xmlns:a16="http://schemas.microsoft.com/office/drawing/2014/main" id="{FD563C00-6B00-48E8-8BD0-5770E5852311}"/>
                </a:ext>
              </a:extLst>
            </p:cNvPr>
            <p:cNvSpPr/>
            <p:nvPr/>
          </p:nvSpPr>
          <p:spPr bwMode="auto">
            <a:xfrm>
              <a:off x="700823" y="4497080"/>
              <a:ext cx="2147455" cy="1508288"/>
            </a:xfrm>
            <a:prstGeom prst="roundRect">
              <a:avLst>
                <a:gd name="adj" fmla="val 7733"/>
              </a:avLst>
            </a:prstGeom>
            <a:solidFill>
              <a:schemeClr val="bg1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24D05BAC-3BBD-4CA7-A1D1-DA3E44758F12}"/>
                </a:ext>
              </a:extLst>
            </p:cNvPr>
            <p:cNvSpPr/>
            <p:nvPr/>
          </p:nvSpPr>
          <p:spPr bwMode="auto">
            <a:xfrm>
              <a:off x="760442" y="4598785"/>
              <a:ext cx="2022459" cy="361419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b="1" dirty="0">
                  <a:latin typeface="Cambria" panose="02040503050406030204" pitchFamily="18" charset="0"/>
                </a:rPr>
                <a:t>Request Handler</a:t>
              </a:r>
              <a:endParaRPr kumimoji="0" lang="en-CH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8E215974-6914-4B69-9C90-555F72C6A2B6}"/>
                </a:ext>
              </a:extLst>
            </p:cNvPr>
            <p:cNvSpPr/>
            <p:nvPr/>
          </p:nvSpPr>
          <p:spPr bwMode="auto">
            <a:xfrm>
              <a:off x="760442" y="5070514"/>
              <a:ext cx="2022459" cy="361419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" panose="02040503050406030204" pitchFamily="18" charset="0"/>
                </a:rPr>
                <a:t>ECC/Randomizer</a:t>
              </a:r>
              <a:endParaRPr kumimoji="0" lang="en-CH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B23BC6AE-5BE8-41C0-B9B0-427DC3A9072E}"/>
                </a:ext>
              </a:extLst>
            </p:cNvPr>
            <p:cNvSpPr/>
            <p:nvPr/>
          </p:nvSpPr>
          <p:spPr bwMode="auto">
            <a:xfrm>
              <a:off x="760442" y="5540072"/>
              <a:ext cx="2022459" cy="361419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" panose="02040503050406030204" pitchFamily="18" charset="0"/>
                </a:rPr>
                <a:t>Encryption Engine</a:t>
              </a:r>
              <a:endParaRPr kumimoji="0" lang="en-CH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sp>
          <p:nvSpPr>
            <p:cNvPr id="81" name="Rounded Rectangle 37">
              <a:extLst>
                <a:ext uri="{FF2B5EF4-FFF2-40B4-BE49-F238E27FC236}">
                  <a16:creationId xmlns:a16="http://schemas.microsoft.com/office/drawing/2014/main" id="{4E4ABDE1-04D9-496F-B607-56FC201A69C0}"/>
                </a:ext>
              </a:extLst>
            </p:cNvPr>
            <p:cNvSpPr/>
            <p:nvPr/>
          </p:nvSpPr>
          <p:spPr bwMode="auto">
            <a:xfrm>
              <a:off x="765669" y="2363471"/>
              <a:ext cx="2012003" cy="393357"/>
            </a:xfrm>
            <a:prstGeom prst="roundRect">
              <a:avLst/>
            </a:prstGeom>
            <a:solidFill>
              <a:srgbClr val="CDFFF5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CH" b="1" dirty="0">
                  <a:latin typeface="Cambria" panose="02040503050406030204" pitchFamily="18" charset="0"/>
                </a:rPr>
                <a:t>SSD Controller</a:t>
              </a:r>
              <a:endParaRPr kumimoji="0" lang="en-CH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3121504-84A2-4AD9-8807-270F6538644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60442" y="4343400"/>
              <a:ext cx="506718" cy="175763"/>
            </a:xfrm>
            <a:prstGeom prst="line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75AA713-E5CF-45A8-9665-05D36CC0C07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45524" y="4354080"/>
              <a:ext cx="332148" cy="150311"/>
            </a:xfrm>
            <a:prstGeom prst="line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BBC62E3-C6B0-4704-A88A-68F0D407000F}"/>
              </a:ext>
            </a:extLst>
          </p:cNvPr>
          <p:cNvGrpSpPr/>
          <p:nvPr/>
        </p:nvGrpSpPr>
        <p:grpSpPr>
          <a:xfrm>
            <a:off x="5771184" y="2122789"/>
            <a:ext cx="2209800" cy="2449211"/>
            <a:chOff x="5771184" y="2122789"/>
            <a:chExt cx="2209800" cy="2449211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C428E501-064D-4C67-B22C-0F0327605D49}"/>
                </a:ext>
              </a:extLst>
            </p:cNvPr>
            <p:cNvCxnSpPr>
              <a:cxnSpLocks/>
              <a:stCxn id="92" idx="2"/>
            </p:cNvCxnSpPr>
            <p:nvPr/>
          </p:nvCxnSpPr>
          <p:spPr bwMode="auto">
            <a:xfrm flipH="1">
              <a:off x="5895010" y="2895600"/>
              <a:ext cx="882176" cy="360506"/>
            </a:xfrm>
            <a:prstGeom prst="line">
              <a:avLst/>
            </a:prstGeom>
            <a:solidFill>
              <a:srgbClr val="C0C0C0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 w="med" len="med"/>
            </a:ln>
            <a:effectLst/>
          </p:spPr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86F7E86-FC3C-4025-AFCF-83D6377C55A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705600" y="2911042"/>
              <a:ext cx="71438" cy="377915"/>
            </a:xfrm>
            <a:prstGeom prst="line">
              <a:avLst/>
            </a:prstGeom>
            <a:solidFill>
              <a:srgbClr val="C0C0C0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 w="med" len="med"/>
            </a:ln>
            <a:effectLst/>
          </p:spPr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FC1B3191-8EBF-4288-8D46-BAFED1E83215}"/>
                </a:ext>
              </a:extLst>
            </p:cNvPr>
            <p:cNvCxnSpPr>
              <a:cxnSpLocks/>
              <a:stCxn id="92" idx="2"/>
            </p:cNvCxnSpPr>
            <p:nvPr/>
          </p:nvCxnSpPr>
          <p:spPr bwMode="auto">
            <a:xfrm flipH="1">
              <a:off x="5816950" y="2895600"/>
              <a:ext cx="960236" cy="1676400"/>
            </a:xfrm>
            <a:prstGeom prst="line">
              <a:avLst/>
            </a:prstGeom>
            <a:solidFill>
              <a:srgbClr val="C0C0C0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 w="med" len="med"/>
            </a:ln>
            <a:effectLst/>
          </p:spPr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86D61FA-758A-4FC0-89B9-204EDC762BDA}"/>
                </a:ext>
              </a:extLst>
            </p:cNvPr>
            <p:cNvCxnSpPr>
              <a:cxnSpLocks/>
              <a:stCxn id="92" idx="2"/>
            </p:cNvCxnSpPr>
            <p:nvPr/>
          </p:nvCxnSpPr>
          <p:spPr bwMode="auto">
            <a:xfrm flipH="1">
              <a:off x="6770564" y="2895600"/>
              <a:ext cx="6622" cy="1451670"/>
            </a:xfrm>
            <a:prstGeom prst="line">
              <a:avLst/>
            </a:prstGeom>
            <a:solidFill>
              <a:srgbClr val="C0C0C0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 w="med" len="med"/>
            </a:ln>
            <a:effectLst/>
          </p:spPr>
        </p:cxnSp>
        <p:sp>
          <p:nvSpPr>
            <p:cNvPr id="92" name="Rounded Rectangle 30">
              <a:extLst>
                <a:ext uri="{FF2B5EF4-FFF2-40B4-BE49-F238E27FC236}">
                  <a16:creationId xmlns:a16="http://schemas.microsoft.com/office/drawing/2014/main" id="{D27B13F2-F778-463E-AFE5-A4FA045DB30B}"/>
                </a:ext>
              </a:extLst>
            </p:cNvPr>
            <p:cNvSpPr/>
            <p:nvPr/>
          </p:nvSpPr>
          <p:spPr bwMode="auto">
            <a:xfrm>
              <a:off x="5771184" y="2502243"/>
              <a:ext cx="2012003" cy="393357"/>
            </a:xfrm>
            <a:prstGeom prst="roundRect">
              <a:avLst/>
            </a:prstGeom>
            <a:solidFill>
              <a:srgbClr val="F8B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CH" b="1" dirty="0">
                  <a:latin typeface="Cambria" panose="02040503050406030204" pitchFamily="18" charset="0"/>
                </a:rPr>
                <a:t>NAND Packages</a:t>
              </a:r>
              <a:endPara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4B35301-CC68-416C-A0EA-EF06123990FB}"/>
                </a:ext>
              </a:extLst>
            </p:cNvPr>
            <p:cNvSpPr txBox="1"/>
            <p:nvPr/>
          </p:nvSpPr>
          <p:spPr>
            <a:xfrm>
              <a:off x="5771184" y="2122789"/>
              <a:ext cx="220980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b="1" i="1" dirty="0">
                  <a:solidFill>
                    <a:srgbClr val="0432FF"/>
                  </a:solidFill>
                  <a:latin typeface="Cambria" panose="02040503050406030204" pitchFamily="18" charset="0"/>
                </a:rPr>
                <a:t>8×128 GB = 1 TB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024B815-9B56-4E86-95AD-B46342D4636A}"/>
              </a:ext>
            </a:extLst>
          </p:cNvPr>
          <p:cNvGrpSpPr/>
          <p:nvPr/>
        </p:nvGrpSpPr>
        <p:grpSpPr>
          <a:xfrm>
            <a:off x="2936131" y="2122789"/>
            <a:ext cx="2430780" cy="1611011"/>
            <a:chOff x="2936131" y="2122789"/>
            <a:chExt cx="2430780" cy="1611011"/>
          </a:xfrm>
        </p:grpSpPr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713C072-33A8-4AA9-9ADE-5E00E047752A}"/>
                </a:ext>
              </a:extLst>
            </p:cNvPr>
            <p:cNvCxnSpPr>
              <a:cxnSpLocks/>
              <a:stCxn id="96" idx="2"/>
            </p:cNvCxnSpPr>
            <p:nvPr/>
          </p:nvCxnSpPr>
          <p:spPr bwMode="auto">
            <a:xfrm>
              <a:off x="4277428" y="2895600"/>
              <a:ext cx="199359" cy="838200"/>
            </a:xfrm>
            <a:prstGeom prst="line">
              <a:avLst/>
            </a:prstGeom>
            <a:solidFill>
              <a:srgbClr val="C0C0C0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 w="med" len="med"/>
            </a:ln>
            <a:effectLst/>
          </p:spPr>
        </p:cxnSp>
        <p:sp>
          <p:nvSpPr>
            <p:cNvPr id="96" name="Rounded Rectangle 2">
              <a:extLst>
                <a:ext uri="{FF2B5EF4-FFF2-40B4-BE49-F238E27FC236}">
                  <a16:creationId xmlns:a16="http://schemas.microsoft.com/office/drawing/2014/main" id="{BD1D7A08-BDFD-41FA-98A8-3FDA20BA937E}"/>
                </a:ext>
              </a:extLst>
            </p:cNvPr>
            <p:cNvSpPr/>
            <p:nvPr/>
          </p:nvSpPr>
          <p:spPr bwMode="auto">
            <a:xfrm>
              <a:off x="3271426" y="2502243"/>
              <a:ext cx="2012003" cy="393357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CH" b="1" dirty="0">
                  <a:latin typeface="Cambria" panose="02040503050406030204" pitchFamily="18" charset="0"/>
                </a:rPr>
                <a:t>LPDDR DRAM</a:t>
              </a:r>
              <a:endPara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482E930E-E41E-4D11-8E99-65C04C9E2C24}"/>
                </a:ext>
              </a:extLst>
            </p:cNvPr>
            <p:cNvSpPr txBox="1"/>
            <p:nvPr/>
          </p:nvSpPr>
          <p:spPr>
            <a:xfrm>
              <a:off x="2936131" y="2122789"/>
              <a:ext cx="243078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b="1" i="1" dirty="0">
                  <a:solidFill>
                    <a:srgbClr val="0432FF"/>
                  </a:solidFill>
                  <a:latin typeface="Cambria" panose="02040503050406030204" pitchFamily="18" charset="0"/>
                </a:rPr>
                <a:t>0.001×1,024 = 1 GB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400048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83505-2DAA-ED43-A184-C4D419F9B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52400"/>
            <a:ext cx="8915400" cy="1066800"/>
          </a:xfrm>
        </p:spPr>
        <p:txBody>
          <a:bodyPr/>
          <a:lstStyle/>
          <a:p>
            <a:r>
              <a:rPr lang="en-US" sz="3800" dirty="0"/>
              <a:t>Why So Complicated?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C247EB-0F00-D348-A874-BCF1EE2FA5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1AB0E41-6335-3B40-AB06-F5B4D651A9D6}" type="slidenum"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charset="0"/>
                <a:ea typeface="ＭＳ Ｐゴシック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charset="0"/>
              <a:ea typeface="ＭＳ Ｐゴシック" charset="-128"/>
              <a:cs typeface="+mn-cs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5EB2FE4-BC58-E94C-8039-4CDE8EEBB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251" y="964045"/>
            <a:ext cx="8610600" cy="5193723"/>
          </a:xfrm>
        </p:spPr>
        <p:txBody>
          <a:bodyPr/>
          <a:lstStyle/>
          <a:p>
            <a:r>
              <a:rPr lang="en-US" dirty="0"/>
              <a:t>To provide </a:t>
            </a:r>
            <a:r>
              <a:rPr lang="en-US" dirty="0">
                <a:solidFill>
                  <a:srgbClr val="FF0000"/>
                </a:solidFill>
              </a:rPr>
              <a:t>backward compatibility</a:t>
            </a:r>
            <a:r>
              <a:rPr lang="en-US" dirty="0"/>
              <a:t> with traditional HDDs</a:t>
            </a:r>
          </a:p>
          <a:p>
            <a:pPr lvl="1"/>
            <a:r>
              <a:rPr lang="en-US" dirty="0"/>
              <a:t>Smaller sectors than file-system blocks: 512 Bytes vs. 4KiB </a:t>
            </a:r>
          </a:p>
          <a:p>
            <a:pPr lvl="1"/>
            <a:r>
              <a:rPr lang="en-US" dirty="0"/>
              <a:t>Support overwrites</a:t>
            </a:r>
          </a:p>
          <a:p>
            <a:pPr lvl="1"/>
            <a:endParaRPr lang="en-US" dirty="0"/>
          </a:p>
          <a:p>
            <a:r>
              <a:rPr lang="en-US" dirty="0"/>
              <a:t>While </a:t>
            </a:r>
            <a:r>
              <a:rPr lang="en-US" dirty="0">
                <a:solidFill>
                  <a:srgbClr val="FF0000"/>
                </a:solidFill>
              </a:rPr>
              <a:t>hiding unique characteristics</a:t>
            </a:r>
            <a:r>
              <a:rPr lang="en-US" dirty="0"/>
              <a:t> of NAND flash memory</a:t>
            </a:r>
          </a:p>
          <a:p>
            <a:pPr lvl="1"/>
            <a:r>
              <a:rPr lang="en-US" dirty="0"/>
              <a:t>Large operation units</a:t>
            </a:r>
          </a:p>
          <a:p>
            <a:pPr lvl="1"/>
            <a:r>
              <a:rPr lang="en-US" dirty="0"/>
              <a:t>Erase-before-write property</a:t>
            </a:r>
          </a:p>
          <a:p>
            <a:pPr lvl="1"/>
            <a:r>
              <a:rPr lang="en-US" dirty="0"/>
              <a:t>Asymmetry in operation units</a:t>
            </a:r>
          </a:p>
          <a:p>
            <a:pPr lvl="1"/>
            <a:r>
              <a:rPr lang="en-US" dirty="0"/>
              <a:t>Limited endurance</a:t>
            </a:r>
          </a:p>
          <a:p>
            <a:pPr lvl="1"/>
            <a:r>
              <a:rPr lang="en-US" dirty="0"/>
              <a:t>Various error sources</a:t>
            </a:r>
          </a:p>
          <a:p>
            <a:pPr lvl="1"/>
            <a:r>
              <a:rPr lang="en-US" dirty="0"/>
              <a:t>Asymmetry in operation latencies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6896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8D680-A855-D143-9FBE-432986593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rIns="0"/>
          <a:lstStyle/>
          <a:p>
            <a:r>
              <a:rPr lang="en-CH" dirty="0"/>
              <a:t>Unique Characteristics of NAND Flash (I)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6072B-5D7C-4A4E-A5E5-D933B30EC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Large operation units</a:t>
            </a:r>
          </a:p>
          <a:p>
            <a:pPr lvl="1"/>
            <a:r>
              <a:rPr lang="en-CH" dirty="0"/>
              <a:t>Read/write granularity: </a:t>
            </a:r>
            <a:r>
              <a:rPr lang="en-CH" dirty="0">
                <a:solidFill>
                  <a:srgbClr val="FF0000"/>
                </a:solidFill>
              </a:rPr>
              <a:t>page</a:t>
            </a:r>
            <a:r>
              <a:rPr lang="en-CH" dirty="0"/>
              <a:t> (4 – 16 KiB)</a:t>
            </a:r>
          </a:p>
          <a:p>
            <a:pPr lvl="1"/>
            <a:endParaRPr lang="en-CH" dirty="0"/>
          </a:p>
          <a:p>
            <a:r>
              <a:rPr lang="en-CH" dirty="0"/>
              <a:t>Erase-before-write property</a:t>
            </a:r>
          </a:p>
          <a:p>
            <a:pPr lvl="1"/>
            <a:r>
              <a:rPr lang="en-CH" dirty="0"/>
              <a:t>A page needs to be first </a:t>
            </a:r>
            <a:r>
              <a:rPr lang="en-CH" dirty="0">
                <a:solidFill>
                  <a:srgbClr val="FF0000"/>
                </a:solidFill>
              </a:rPr>
              <a:t>erased before programming</a:t>
            </a:r>
          </a:p>
          <a:p>
            <a:pPr lvl="1"/>
            <a:endParaRPr lang="en-CH" dirty="0"/>
          </a:p>
          <a:p>
            <a:r>
              <a:rPr lang="en-CH" dirty="0"/>
              <a:t>Operation-unit asymmetry</a:t>
            </a:r>
          </a:p>
          <a:p>
            <a:pPr lvl="1"/>
            <a:r>
              <a:rPr lang="en-CH" dirty="0"/>
              <a:t>Erase granularity: </a:t>
            </a:r>
            <a:r>
              <a:rPr lang="en-CH" dirty="0">
                <a:solidFill>
                  <a:srgbClr val="FF0000"/>
                </a:solidFill>
              </a:rPr>
              <a:t>block</a:t>
            </a:r>
            <a:r>
              <a:rPr lang="en-CH" dirty="0"/>
              <a:t> (hundreds or thousands of pages)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FAE305-F6AA-D242-A0DC-D5F25D51DC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DE33320-76E4-0249-8CA9-3902D97168FA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4154F6-95BF-5746-B7A8-FCAB14F703D9}"/>
              </a:ext>
            </a:extLst>
          </p:cNvPr>
          <p:cNvSpPr txBox="1"/>
          <p:nvPr/>
        </p:nvSpPr>
        <p:spPr>
          <a:xfrm>
            <a:off x="0" y="4711005"/>
            <a:ext cx="9144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>
                <a:solidFill>
                  <a:srgbClr val="FF0000"/>
                </a:solidFill>
              </a:rPr>
              <a:t>In-place update (i.e., overwrite) is very inefficient </a:t>
            </a:r>
            <a:br>
              <a:rPr lang="en-CH" sz="2800" dirty="0">
                <a:solidFill>
                  <a:srgbClr val="FF0000"/>
                </a:solidFill>
              </a:rPr>
            </a:br>
            <a:r>
              <a:rPr lang="en-CH" sz="2800" dirty="0">
                <a:solidFill>
                  <a:srgbClr val="FF0000"/>
                </a:solidFill>
              </a:rPr>
              <a:t>for NAND flash memory </a:t>
            </a:r>
            <a:br>
              <a:rPr lang="en-CH" sz="2800" dirty="0">
                <a:solidFill>
                  <a:srgbClr val="FF0000"/>
                </a:solidFill>
              </a:rPr>
            </a:br>
            <a:r>
              <a:rPr lang="en-CH" sz="2800" dirty="0">
                <a:solidFill>
                  <a:srgbClr val="FF0000"/>
                </a:solidFill>
                <a:sym typeface="Wingdings" pitchFamily="2" charset="2"/>
              </a:rPr>
              <a:t> Out-of-place write &amp; garbage collection</a:t>
            </a:r>
            <a:endParaRPr lang="en-CH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8038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8D680-A855-D143-9FBE-432986593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rIns="0"/>
          <a:lstStyle/>
          <a:p>
            <a:r>
              <a:rPr lang="en-CH" dirty="0"/>
              <a:t>Unique Characteristics of NAND Flash (II)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6072B-5D7C-4A4E-A5E5-D933B30EC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Limited endurance</a:t>
            </a:r>
          </a:p>
          <a:p>
            <a:pPr lvl="1"/>
            <a:r>
              <a:rPr lang="en-CH" dirty="0"/>
              <a:t>A flash cell </a:t>
            </a:r>
            <a:r>
              <a:rPr lang="en-CH" dirty="0">
                <a:solidFill>
                  <a:srgbClr val="FF0000"/>
                </a:solidFill>
              </a:rPr>
              <a:t>cannot reliably store data</a:t>
            </a:r>
            <a:r>
              <a:rPr lang="en-CH" dirty="0"/>
              <a:t> after experiencing a certain number of </a:t>
            </a:r>
            <a:r>
              <a:rPr lang="en-CH" dirty="0">
                <a:solidFill>
                  <a:srgbClr val="FF0000"/>
                </a:solidFill>
              </a:rPr>
              <a:t>program and erase (P/E) cycles</a:t>
            </a:r>
          </a:p>
          <a:p>
            <a:pPr lvl="1"/>
            <a:r>
              <a:rPr lang="en-CH" dirty="0"/>
              <a:t>SLC (Single-Level Cell): &gt; 100K P/E cycles</a:t>
            </a:r>
          </a:p>
          <a:p>
            <a:pPr lvl="1"/>
            <a:r>
              <a:rPr lang="en-CH" dirty="0"/>
              <a:t>MLC (Multi-Level Cell): ~ 10K P/E cycles</a:t>
            </a:r>
          </a:p>
          <a:p>
            <a:pPr lvl="1"/>
            <a:r>
              <a:rPr lang="en-CH" dirty="0"/>
              <a:t>TLC (Triple-Level Cell): &lt; 3K P/E cycles</a:t>
            </a:r>
          </a:p>
          <a:p>
            <a:pPr lvl="1"/>
            <a:r>
              <a:rPr lang="en-CH" dirty="0"/>
              <a:t>QLC (Quad-Level Cell): &lt; 1K P/E cycles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FAE305-F6AA-D242-A0DC-D5F25D51DC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DE33320-76E4-0249-8CA9-3902D97168FA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4154F6-95BF-5746-B7A8-FCAB14F703D9}"/>
              </a:ext>
            </a:extLst>
          </p:cNvPr>
          <p:cNvSpPr txBox="1"/>
          <p:nvPr/>
        </p:nvSpPr>
        <p:spPr>
          <a:xfrm>
            <a:off x="0" y="4191000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>
                <a:solidFill>
                  <a:srgbClr val="FF0000"/>
                </a:solidFill>
              </a:rPr>
              <a:t>Requires proper lifetime management techniques</a:t>
            </a:r>
          </a:p>
          <a:p>
            <a:pPr algn="ctr"/>
            <a:r>
              <a:rPr lang="en-CH" sz="2800" dirty="0">
                <a:solidFill>
                  <a:srgbClr val="FF0000"/>
                </a:solidFill>
              </a:rPr>
              <a:t>(e.g., wear-leveling)</a:t>
            </a:r>
          </a:p>
        </p:txBody>
      </p:sp>
    </p:spTree>
    <p:extLst>
      <p:ext uri="{BB962C8B-B14F-4D97-AF65-F5344CB8AC3E}">
        <p14:creationId xmlns:p14="http://schemas.microsoft.com/office/powerpoint/2010/main" val="17512566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8D680-A855-D143-9FBE-432986593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066800"/>
          </a:xfrm>
        </p:spPr>
        <p:txBody>
          <a:bodyPr lIns="90000" tIns="46800" rIns="90000"/>
          <a:lstStyle/>
          <a:p>
            <a:r>
              <a:rPr lang="en-CH" dirty="0"/>
              <a:t>Flash Translation Layer (FTL)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6072B-5D7C-4A4E-A5E5-D933B30EC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Sophisticated SSD firmware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FAE305-F6AA-D242-A0DC-D5F25D51DC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DE33320-76E4-0249-8CA9-3902D97168FA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1A3E35A-79E2-B543-96FB-8C62297BE003}"/>
              </a:ext>
            </a:extLst>
          </p:cNvPr>
          <p:cNvGrpSpPr/>
          <p:nvPr/>
        </p:nvGrpSpPr>
        <p:grpSpPr>
          <a:xfrm>
            <a:off x="685800" y="1905000"/>
            <a:ext cx="7772400" cy="609600"/>
            <a:chOff x="838200" y="1905000"/>
            <a:chExt cx="7772400" cy="609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833CC78-BD1C-9346-A603-0B62ECE0A6A8}"/>
                </a:ext>
              </a:extLst>
            </p:cNvPr>
            <p:cNvSpPr/>
            <p:nvPr/>
          </p:nvSpPr>
          <p:spPr bwMode="auto">
            <a:xfrm>
              <a:off x="8382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D289419-1BFC-774C-AD99-6E9D5075689C}"/>
                </a:ext>
              </a:extLst>
            </p:cNvPr>
            <p:cNvSpPr/>
            <p:nvPr/>
          </p:nvSpPr>
          <p:spPr bwMode="auto">
            <a:xfrm>
              <a:off x="11430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B0097F8-6586-D64F-873B-07D54CF4CC34}"/>
                </a:ext>
              </a:extLst>
            </p:cNvPr>
            <p:cNvSpPr/>
            <p:nvPr/>
          </p:nvSpPr>
          <p:spPr bwMode="auto">
            <a:xfrm>
              <a:off x="14478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0DD794E-659F-CE40-8437-8F404E9C7A25}"/>
                </a:ext>
              </a:extLst>
            </p:cNvPr>
            <p:cNvSpPr/>
            <p:nvPr/>
          </p:nvSpPr>
          <p:spPr bwMode="auto">
            <a:xfrm>
              <a:off x="17526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0E024F-6218-E749-87D3-BD6617A55394}"/>
                </a:ext>
              </a:extLst>
            </p:cNvPr>
            <p:cNvSpPr/>
            <p:nvPr/>
          </p:nvSpPr>
          <p:spPr bwMode="auto">
            <a:xfrm>
              <a:off x="20574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21231F3-14B6-484A-98ED-30E00837A28B}"/>
                </a:ext>
              </a:extLst>
            </p:cNvPr>
            <p:cNvSpPr/>
            <p:nvPr/>
          </p:nvSpPr>
          <p:spPr bwMode="auto">
            <a:xfrm>
              <a:off x="23622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284E7FD-A94B-F04A-A3B1-19194E7BD6AA}"/>
                </a:ext>
              </a:extLst>
            </p:cNvPr>
            <p:cNvSpPr/>
            <p:nvPr/>
          </p:nvSpPr>
          <p:spPr bwMode="auto">
            <a:xfrm>
              <a:off x="26670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BDEFAB-201D-034D-A54A-EAF8A3A9BE36}"/>
                </a:ext>
              </a:extLst>
            </p:cNvPr>
            <p:cNvSpPr/>
            <p:nvPr/>
          </p:nvSpPr>
          <p:spPr bwMode="auto">
            <a:xfrm>
              <a:off x="29718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753B27A-E3A1-F64F-8420-FBCB0975C61F}"/>
                </a:ext>
              </a:extLst>
            </p:cNvPr>
            <p:cNvSpPr/>
            <p:nvPr/>
          </p:nvSpPr>
          <p:spPr bwMode="auto">
            <a:xfrm>
              <a:off x="32766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F4A9685-33B4-1546-B3C9-0A945DDFE594}"/>
                </a:ext>
              </a:extLst>
            </p:cNvPr>
            <p:cNvSpPr/>
            <p:nvPr/>
          </p:nvSpPr>
          <p:spPr bwMode="auto">
            <a:xfrm>
              <a:off x="35814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18D1AFB-8906-BC4B-8B40-461D36DBB315}"/>
                </a:ext>
              </a:extLst>
            </p:cNvPr>
            <p:cNvSpPr/>
            <p:nvPr/>
          </p:nvSpPr>
          <p:spPr bwMode="auto">
            <a:xfrm>
              <a:off x="38862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22389C1-3B50-4849-859B-767AE54CDCF1}"/>
                </a:ext>
              </a:extLst>
            </p:cNvPr>
            <p:cNvSpPr/>
            <p:nvPr/>
          </p:nvSpPr>
          <p:spPr bwMode="auto">
            <a:xfrm>
              <a:off x="41910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22F4D0B-6057-4C44-8163-B661612BC5D3}"/>
                </a:ext>
              </a:extLst>
            </p:cNvPr>
            <p:cNvSpPr/>
            <p:nvPr/>
          </p:nvSpPr>
          <p:spPr bwMode="auto">
            <a:xfrm>
              <a:off x="44958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D4B0CFD-F12C-1D43-8D8B-E99C373BCFE2}"/>
                </a:ext>
              </a:extLst>
            </p:cNvPr>
            <p:cNvSpPr/>
            <p:nvPr/>
          </p:nvSpPr>
          <p:spPr bwMode="auto">
            <a:xfrm>
              <a:off x="48006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56552CD-08BD-C24F-B3B1-922858A84821}"/>
                </a:ext>
              </a:extLst>
            </p:cNvPr>
            <p:cNvSpPr/>
            <p:nvPr/>
          </p:nvSpPr>
          <p:spPr bwMode="auto">
            <a:xfrm>
              <a:off x="51054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AC246E1-7B3D-1D4C-9358-641DCC54A29B}"/>
                </a:ext>
              </a:extLst>
            </p:cNvPr>
            <p:cNvSpPr/>
            <p:nvPr/>
          </p:nvSpPr>
          <p:spPr bwMode="auto">
            <a:xfrm>
              <a:off x="54102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2AC533A-CEF3-414C-859F-9CA59AB3897C}"/>
                </a:ext>
              </a:extLst>
            </p:cNvPr>
            <p:cNvSpPr/>
            <p:nvPr/>
          </p:nvSpPr>
          <p:spPr bwMode="auto">
            <a:xfrm>
              <a:off x="61722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2D237ED-F88B-9349-970D-E9D6531C5A8F}"/>
                </a:ext>
              </a:extLst>
            </p:cNvPr>
            <p:cNvSpPr/>
            <p:nvPr/>
          </p:nvSpPr>
          <p:spPr bwMode="auto">
            <a:xfrm>
              <a:off x="64770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74C5B6D-545B-1A4B-B46E-1D370496B7A8}"/>
                </a:ext>
              </a:extLst>
            </p:cNvPr>
            <p:cNvSpPr/>
            <p:nvPr/>
          </p:nvSpPr>
          <p:spPr bwMode="auto">
            <a:xfrm>
              <a:off x="67818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0A0EBAF-0930-9C41-A017-D6E395529051}"/>
                </a:ext>
              </a:extLst>
            </p:cNvPr>
            <p:cNvSpPr/>
            <p:nvPr/>
          </p:nvSpPr>
          <p:spPr bwMode="auto">
            <a:xfrm>
              <a:off x="70866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2D78FBD-EF6C-5944-86E1-17057BD7F8F8}"/>
                </a:ext>
              </a:extLst>
            </p:cNvPr>
            <p:cNvSpPr/>
            <p:nvPr/>
          </p:nvSpPr>
          <p:spPr bwMode="auto">
            <a:xfrm>
              <a:off x="73914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8CC62BB-4425-8749-8A15-EDEE94811C13}"/>
                </a:ext>
              </a:extLst>
            </p:cNvPr>
            <p:cNvSpPr/>
            <p:nvPr/>
          </p:nvSpPr>
          <p:spPr bwMode="auto">
            <a:xfrm>
              <a:off x="76962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CFF91EE-E29C-684F-80B5-07AF546AC38E}"/>
                </a:ext>
              </a:extLst>
            </p:cNvPr>
            <p:cNvSpPr/>
            <p:nvPr/>
          </p:nvSpPr>
          <p:spPr bwMode="auto">
            <a:xfrm>
              <a:off x="80010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21A4565-5399-0749-8271-1B0E5B6C4C63}"/>
                </a:ext>
              </a:extLst>
            </p:cNvPr>
            <p:cNvSpPr/>
            <p:nvPr/>
          </p:nvSpPr>
          <p:spPr bwMode="auto">
            <a:xfrm>
              <a:off x="8305800" y="1905000"/>
              <a:ext cx="3048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H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C87CF17-F662-2F48-B98D-CE636A7AC010}"/>
                </a:ext>
              </a:extLst>
            </p:cNvPr>
            <p:cNvSpPr/>
            <p:nvPr/>
          </p:nvSpPr>
          <p:spPr bwMode="auto">
            <a:xfrm>
              <a:off x="5715000" y="1905000"/>
              <a:ext cx="457200" cy="609600"/>
            </a:xfrm>
            <a:prstGeom prst="rect">
              <a:avLst/>
            </a:prstGeom>
            <a:solidFill>
              <a:srgbClr val="C0C0C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H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mbria" panose="02040503050406030204" pitchFamily="18" charset="0"/>
                  <a:ea typeface="Cambria" panose="02040503050406030204" pitchFamily="18" charset="0"/>
                </a:rPr>
                <a:t>…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FE9B4F3-2A2F-3348-86D2-3BD4ECCA4FC8}"/>
              </a:ext>
            </a:extLst>
          </p:cNvPr>
          <p:cNvSpPr txBox="1"/>
          <p:nvPr/>
        </p:nvSpPr>
        <p:spPr>
          <a:xfrm>
            <a:off x="2137867" y="2514600"/>
            <a:ext cx="486826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CH" i="1" dirty="0">
                <a:latin typeface="Cambria" panose="02040503050406030204" pitchFamily="18" charset="0"/>
                <a:ea typeface="Cambria" panose="02040503050406030204" pitchFamily="18" charset="0"/>
              </a:rPr>
              <a:t>Storage-device view at operating systems:</a:t>
            </a:r>
            <a:br>
              <a:rPr lang="en-CH" i="1" dirty="0"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CH" i="1" dirty="0">
                <a:latin typeface="Cambria" panose="02040503050406030204" pitchFamily="18" charset="0"/>
                <a:ea typeface="Cambria" panose="02040503050406030204" pitchFamily="18" charset="0"/>
              </a:rPr>
              <a:t>A series of blocks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1EDEA26-0DE1-1D46-B651-78AA0665FC09}"/>
              </a:ext>
            </a:extLst>
          </p:cNvPr>
          <p:cNvSpPr txBox="1"/>
          <p:nvPr/>
        </p:nvSpPr>
        <p:spPr>
          <a:xfrm>
            <a:off x="76200" y="1491734"/>
            <a:ext cx="486826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CH" i="1" dirty="0">
                <a:latin typeface="Cambria" panose="02040503050406030204" pitchFamily="18" charset="0"/>
                <a:ea typeface="Cambria" panose="02040503050406030204" pitchFamily="18" charset="0"/>
              </a:rPr>
              <a:t>Logical Block (4 KiB, overwrittable)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0B094A1-FA52-854F-990A-B67459AD06DA}"/>
              </a:ext>
            </a:extLst>
          </p:cNvPr>
          <p:cNvCxnSpPr>
            <a:cxnSpLocks/>
          </p:cNvCxnSpPr>
          <p:nvPr/>
        </p:nvCxnSpPr>
        <p:spPr bwMode="auto">
          <a:xfrm>
            <a:off x="2057398" y="1817132"/>
            <a:ext cx="1" cy="331477"/>
          </a:xfrm>
          <a:prstGeom prst="line">
            <a:avLst/>
          </a:prstGeom>
          <a:solidFill>
            <a:srgbClr val="C0C0C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oval" w="med" len="med"/>
          </a:ln>
          <a:effectLst/>
        </p:spPr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F1BF5D38-C089-5649-9B5D-275104AAFA72}"/>
              </a:ext>
            </a:extLst>
          </p:cNvPr>
          <p:cNvSpPr/>
          <p:nvPr/>
        </p:nvSpPr>
        <p:spPr bwMode="auto">
          <a:xfrm>
            <a:off x="685800" y="5264666"/>
            <a:ext cx="1371598" cy="1053584"/>
          </a:xfrm>
          <a:prstGeom prst="rect">
            <a:avLst/>
          </a:prstGeom>
          <a:solidFill>
            <a:srgbClr val="F8B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NAND Flash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Chip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80222C8-DAA8-B645-A8F6-BA463D4A6E63}"/>
              </a:ext>
            </a:extLst>
          </p:cNvPr>
          <p:cNvSpPr/>
          <p:nvPr/>
        </p:nvSpPr>
        <p:spPr bwMode="auto">
          <a:xfrm>
            <a:off x="2182812" y="5264666"/>
            <a:ext cx="1371598" cy="1053584"/>
          </a:xfrm>
          <a:prstGeom prst="rect">
            <a:avLst/>
          </a:prstGeom>
          <a:solidFill>
            <a:srgbClr val="F8B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NAND Flash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Chip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8441B30-50C0-F34D-90C1-562A4DEA8228}"/>
              </a:ext>
            </a:extLst>
          </p:cNvPr>
          <p:cNvSpPr/>
          <p:nvPr/>
        </p:nvSpPr>
        <p:spPr bwMode="auto">
          <a:xfrm>
            <a:off x="3679824" y="5264666"/>
            <a:ext cx="1371598" cy="1053584"/>
          </a:xfrm>
          <a:prstGeom prst="rect">
            <a:avLst/>
          </a:prstGeom>
          <a:solidFill>
            <a:srgbClr val="F8B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NAND Flash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Chip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A69D8D-4507-E149-8839-A8AFE51A6C77}"/>
              </a:ext>
            </a:extLst>
          </p:cNvPr>
          <p:cNvSpPr/>
          <p:nvPr/>
        </p:nvSpPr>
        <p:spPr bwMode="auto">
          <a:xfrm>
            <a:off x="5176837" y="5264666"/>
            <a:ext cx="1371598" cy="1053584"/>
          </a:xfrm>
          <a:prstGeom prst="rect">
            <a:avLst/>
          </a:prstGeom>
          <a:solidFill>
            <a:srgbClr val="F8B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NAND Flash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Chip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0B7A5F9-7DD9-5B43-8A72-96B5A5A26B9E}"/>
              </a:ext>
            </a:extLst>
          </p:cNvPr>
          <p:cNvSpPr/>
          <p:nvPr/>
        </p:nvSpPr>
        <p:spPr bwMode="auto">
          <a:xfrm>
            <a:off x="7081840" y="5264666"/>
            <a:ext cx="1371598" cy="1053584"/>
          </a:xfrm>
          <a:prstGeom prst="rect">
            <a:avLst/>
          </a:prstGeom>
          <a:solidFill>
            <a:srgbClr val="F8B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NAND Flash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Chip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290E8B4-BF84-B24F-B9F3-3766470B32C7}"/>
              </a:ext>
            </a:extLst>
          </p:cNvPr>
          <p:cNvSpPr/>
          <p:nvPr/>
        </p:nvSpPr>
        <p:spPr bwMode="auto">
          <a:xfrm>
            <a:off x="6586537" y="5486658"/>
            <a:ext cx="457200" cy="6096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…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583386A-1931-0A4D-A6E2-3D9B36C0EA7E}"/>
              </a:ext>
            </a:extLst>
          </p:cNvPr>
          <p:cNvSpPr/>
          <p:nvPr/>
        </p:nvSpPr>
        <p:spPr bwMode="auto">
          <a:xfrm>
            <a:off x="1916919" y="3276600"/>
            <a:ext cx="5305401" cy="1828800"/>
          </a:xfrm>
          <a:prstGeom prst="rect">
            <a:avLst/>
          </a:prstGeom>
          <a:solidFill>
            <a:srgbClr val="CDFFF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H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Flash Translation Layer</a:t>
            </a: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(FTL)</a:t>
            </a:r>
            <a:endParaRPr kumimoji="0" lang="en-CH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DC42971-828D-3D4B-9419-7A4218C5702D}"/>
              </a:ext>
            </a:extLst>
          </p:cNvPr>
          <p:cNvSpPr txBox="1"/>
          <p:nvPr/>
        </p:nvSpPr>
        <p:spPr>
          <a:xfrm>
            <a:off x="2133600" y="3641773"/>
            <a:ext cx="463614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i="1" dirty="0">
                <a:latin typeface="Cambria" panose="02040503050406030204" pitchFamily="18" charset="0"/>
                <a:ea typeface="Cambria" panose="02040503050406030204" pitchFamily="18" charset="0"/>
              </a:rPr>
              <a:t>Address translation (out-of-place write)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i="1" dirty="0">
                <a:latin typeface="Cambria" panose="02040503050406030204" pitchFamily="18" charset="0"/>
                <a:ea typeface="Cambria" panose="02040503050406030204" pitchFamily="18" charset="0"/>
              </a:rPr>
              <a:t>Garbage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i="1" dirty="0">
                <a:latin typeface="Cambria" panose="02040503050406030204" pitchFamily="18" charset="0"/>
                <a:ea typeface="Cambria" panose="02040503050406030204" pitchFamily="18" charset="0"/>
              </a:rPr>
              <a:t>Lifetime management (Wear-leveling)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i="1" dirty="0">
                <a:latin typeface="Cambria" panose="02040503050406030204" pitchFamily="18" charset="0"/>
                <a:ea typeface="Cambria" panose="02040503050406030204" pitchFamily="18" charset="0"/>
              </a:rPr>
              <a:t>Reliability manag</a:t>
            </a:r>
            <a:r>
              <a:rPr lang="en-GB" i="1" dirty="0">
                <a:latin typeface="Cambria" panose="02040503050406030204" pitchFamily="18" charset="0"/>
                <a:ea typeface="Cambria" panose="02040503050406030204" pitchFamily="18" charset="0"/>
              </a:rPr>
              <a:t>e</a:t>
            </a:r>
            <a:r>
              <a:rPr lang="en-CH" i="1" dirty="0">
                <a:latin typeface="Cambria" panose="02040503050406030204" pitchFamily="18" charset="0"/>
                <a:ea typeface="Cambria" panose="02040503050406030204" pitchFamily="18" charset="0"/>
              </a:rPr>
              <a:t>ment (ECC, data refresh)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i="1" dirty="0">
                <a:latin typeface="Cambria" panose="02040503050406030204" pitchFamily="18" charset="0"/>
                <a:ea typeface="Cambria" panose="02040503050406030204" pitchFamily="18" charset="0"/>
              </a:rPr>
              <a:t>I/O scheculing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i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i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40386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/>
      <p:bldP spid="42" grpId="0" animBg="1"/>
      <p:bldP spid="4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42E29-8541-1648-9ADE-834605FD5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SSD Opimization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996DE-0840-3343-99FF-25B7FBD1F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Requires </a:t>
            </a:r>
            <a:r>
              <a:rPr lang="en-CH" dirty="0">
                <a:solidFill>
                  <a:srgbClr val="FF0000"/>
                </a:solidFill>
              </a:rPr>
              <a:t>comprehensive understandings </a:t>
            </a:r>
            <a:r>
              <a:rPr lang="en-CH" dirty="0"/>
              <a:t>of</a:t>
            </a:r>
          </a:p>
          <a:p>
            <a:pPr lvl="1"/>
            <a:r>
              <a:rPr lang="en-CH" dirty="0"/>
              <a:t>Microarchitecture of underlying NAND flash chips (HW)</a:t>
            </a:r>
          </a:p>
          <a:p>
            <a:pPr lvl="1"/>
            <a:r>
              <a:rPr lang="en-CH" dirty="0"/>
              <a:t>Various internal management tasks (HW and SW)</a:t>
            </a:r>
          </a:p>
          <a:p>
            <a:pPr lvl="1"/>
            <a:r>
              <a:rPr lang="en-CH" dirty="0"/>
              <a:t>OS &amp; workload characteristics (SW)</a:t>
            </a:r>
          </a:p>
          <a:p>
            <a:pPr lvl="1"/>
            <a:endParaRPr lang="en-CH" dirty="0"/>
          </a:p>
          <a:p>
            <a:r>
              <a:rPr lang="en-CH" dirty="0"/>
              <a:t>Optimization at one level may affect and/or be affected by the efficiency of designs at other levels.</a:t>
            </a:r>
          </a:p>
          <a:p>
            <a:endParaRPr lang="en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B2D214-489C-EF40-BA25-FE0863C5C7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DE33320-76E4-0249-8CA9-3902D97168FA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E56CCA-1A58-7A46-A081-85B155817EE4}"/>
              </a:ext>
            </a:extLst>
          </p:cNvPr>
          <p:cNvSpPr txBox="1"/>
          <p:nvPr/>
        </p:nvSpPr>
        <p:spPr>
          <a:xfrm>
            <a:off x="0" y="4419600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dirty="0">
                <a:solidFill>
                  <a:srgbClr val="FF0000"/>
                </a:solidFill>
              </a:rPr>
              <a:t>We need an SSD simulator that accurately models various functionalities and components</a:t>
            </a:r>
          </a:p>
        </p:txBody>
      </p:sp>
    </p:spTree>
    <p:extLst>
      <p:ext uri="{BB962C8B-B14F-4D97-AF65-F5344CB8AC3E}">
        <p14:creationId xmlns:p14="http://schemas.microsoft.com/office/powerpoint/2010/main" val="20418561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6BEF4-C1D9-914D-89E8-80D6F93BA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 You Will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BF64E-0236-E742-B7AF-4F1EAA222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Phase 1: Learning </a:t>
            </a:r>
            <a:r>
              <a:rPr lang="en-CH" dirty="0">
                <a:solidFill>
                  <a:srgbClr val="0432FF"/>
                </a:solidFill>
              </a:rPr>
              <a:t>fundamentals of NAND flash-based SSDs</a:t>
            </a:r>
          </a:p>
          <a:p>
            <a:pPr lvl="1"/>
            <a:r>
              <a:rPr lang="en-CH" dirty="0"/>
              <a:t>3–4 background lectures on</a:t>
            </a:r>
          </a:p>
          <a:p>
            <a:pPr lvl="2"/>
            <a:r>
              <a:rPr lang="en-CH" dirty="0"/>
              <a:t>Organization of NAND flash memory and NAND flash-based SSDs</a:t>
            </a:r>
          </a:p>
          <a:p>
            <a:pPr lvl="2"/>
            <a:r>
              <a:rPr lang="en-CH" dirty="0"/>
              <a:t>NAND flash operations</a:t>
            </a:r>
          </a:p>
          <a:p>
            <a:pPr lvl="2"/>
            <a:r>
              <a:rPr lang="en-CH" dirty="0"/>
              <a:t>SSD management tasks</a:t>
            </a:r>
          </a:p>
          <a:p>
            <a:pPr lvl="1"/>
            <a:r>
              <a:rPr lang="en-CH" dirty="0"/>
              <a:t>Literature review</a:t>
            </a:r>
          </a:p>
          <a:p>
            <a:endParaRPr lang="en-CH" dirty="0"/>
          </a:p>
          <a:p>
            <a:r>
              <a:rPr lang="en-CH" dirty="0"/>
              <a:t>Phase 2: </a:t>
            </a:r>
            <a:r>
              <a:rPr lang="en-US" dirty="0"/>
              <a:t>Refactoring </a:t>
            </a:r>
            <a:r>
              <a:rPr lang="en-US" dirty="0" err="1"/>
              <a:t>MQSim</a:t>
            </a:r>
            <a:endParaRPr lang="en-US" dirty="0"/>
          </a:p>
          <a:p>
            <a:pPr lvl="1"/>
            <a:r>
              <a:rPr lang="en-US" dirty="0"/>
              <a:t>Improving coding convention</a:t>
            </a:r>
          </a:p>
          <a:p>
            <a:pPr lvl="1"/>
            <a:r>
              <a:rPr lang="en-US" dirty="0"/>
              <a:t>Removing complicated features</a:t>
            </a:r>
          </a:p>
          <a:p>
            <a:pPr lvl="1"/>
            <a:r>
              <a:rPr lang="en-US" dirty="0"/>
              <a:t>For better readability and extendibility</a:t>
            </a:r>
            <a:endParaRPr lang="en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00E7A-1297-C047-B1FD-F56DC2C299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DE33320-76E4-0249-8CA9-3902D97168FA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5811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B5E5E-5755-7C4A-A293-D74100939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6B347-31D2-7043-A993-CD2F312DA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2768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This P&amp;S aims at improving your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0432FF"/>
                </a:solidFill>
              </a:rPr>
              <a:t>Knowledge </a:t>
            </a:r>
            <a:r>
              <a:rPr lang="en-US" dirty="0"/>
              <a:t>in Computer Architecture with a focus on modern storage systems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0432FF"/>
                </a:solidFill>
              </a:rPr>
              <a:t>Technical skills </a:t>
            </a:r>
            <a:r>
              <a:rPr lang="en-US" dirty="0"/>
              <a:t>required for good research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0432FF"/>
                </a:solidFill>
              </a:rPr>
              <a:t>Critical thinking and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652AC-6D2C-6A4B-BDDE-39FE38DC96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DE33320-76E4-0249-8CA9-3902D97168FA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48272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6738F-5964-924C-93EF-5CCE87BDA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 of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E4DEC-4186-0B40-A0D1-C7112B2BE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Digital Design and Computer Architecture (or equivalent course)</a:t>
            </a:r>
          </a:p>
          <a:p>
            <a:endParaRPr lang="en-US" dirty="0"/>
          </a:p>
          <a:p>
            <a:r>
              <a:rPr lang="en-US" dirty="0"/>
              <a:t>Familiarity with C++ programming (or high motivation to acquire it)</a:t>
            </a:r>
          </a:p>
          <a:p>
            <a:endParaRPr lang="en-US" dirty="0"/>
          </a:p>
          <a:p>
            <a:r>
              <a:rPr lang="en-US" dirty="0"/>
              <a:t>Interest in </a:t>
            </a:r>
          </a:p>
          <a:p>
            <a:pPr lvl="1"/>
            <a:r>
              <a:rPr lang="en-US" dirty="0"/>
              <a:t>Computer architecture and systems</a:t>
            </a:r>
          </a:p>
          <a:p>
            <a:pPr lvl="1"/>
            <a:r>
              <a:rPr lang="en-US" dirty="0"/>
              <a:t>Discovering why things do or do not work</a:t>
            </a:r>
          </a:p>
          <a:p>
            <a:pPr lvl="1"/>
            <a:r>
              <a:rPr lang="en-US" dirty="0"/>
              <a:t>Solving problems</a:t>
            </a:r>
          </a:p>
          <a:p>
            <a:pPr lvl="1"/>
            <a:r>
              <a:rPr lang="en-US" dirty="0"/>
              <a:t>Designing an efficient and practical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55626D-D34C-8E49-B3C3-E98D9B108A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DE33320-76E4-0249-8CA9-3902D97168FA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4817568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385" name="Title 1">
            <a:extLst>
              <a:ext uri="{FF2B5EF4-FFF2-40B4-BE49-F238E27FC236}">
                <a16:creationId xmlns:a16="http://schemas.microsoft.com/office/drawing/2014/main" id="{5DFFB311-DD55-354D-9965-213CCF56A2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Course Info: How About You?</a:t>
            </a:r>
          </a:p>
        </p:txBody>
      </p:sp>
      <p:sp>
        <p:nvSpPr>
          <p:cNvPr id="90114" name="Content Placeholder 2">
            <a:extLst>
              <a:ext uri="{FF2B5EF4-FFF2-40B4-BE49-F238E27FC236}">
                <a16:creationId xmlns:a16="http://schemas.microsoft.com/office/drawing/2014/main" id="{46D23FDA-6CA0-D444-ACEC-01B81C9474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1524000"/>
            <a:ext cx="8610600" cy="44958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Let us know your background, interests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>
                <a:ea typeface="ＭＳ Ｐゴシック" panose="020B0600070205080204" pitchFamily="34" charset="-128"/>
              </a:rPr>
              <a:t>Why did you join this P&amp;S?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b="1" dirty="0">
                <a:ea typeface="ＭＳ Ｐゴシック" panose="020B0600070205080204" pitchFamily="34" charset="-128"/>
              </a:rPr>
              <a:t>HW0 – Student Information (Due: </a:t>
            </a:r>
            <a:r>
              <a:rPr lang="en-US" altLang="en-US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24 March</a:t>
            </a:r>
            <a:r>
              <a:rPr lang="en-US" altLang="en-US" b="1" dirty="0">
                <a:ea typeface="ＭＳ Ｐゴシック" panose="020B0600070205080204" pitchFamily="34" charset="-128"/>
              </a:rPr>
              <a:t> 2022)</a:t>
            </a:r>
          </a:p>
        </p:txBody>
      </p:sp>
      <p:sp>
        <p:nvSpPr>
          <p:cNvPr id="400387" name="Slide Number Placeholder 3">
            <a:extLst>
              <a:ext uri="{FF2B5EF4-FFF2-40B4-BE49-F238E27FC236}">
                <a16:creationId xmlns:a16="http://schemas.microsoft.com/office/drawing/2014/main" id="{09D99F58-A906-5C4E-8F44-89C3556096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4CA104-C896-BE4A-A642-D5F2910342D1}" type="slidenum"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415292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09" name="Title 1">
            <a:extLst>
              <a:ext uri="{FF2B5EF4-FFF2-40B4-BE49-F238E27FC236}">
                <a16:creationId xmlns:a16="http://schemas.microsoft.com/office/drawing/2014/main" id="{0DF95D71-4717-9641-A2B1-944FC90328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Course Info: Who Are We? (I)</a:t>
            </a: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9CD130D2-C623-7247-B0C8-1800F218DB9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914400"/>
            <a:ext cx="9144000" cy="5476652"/>
          </a:xfrm>
        </p:spPr>
        <p:txBody>
          <a:bodyPr/>
          <a:lstStyle/>
          <a:p>
            <a:r>
              <a:rPr lang="en-US" altLang="en-US" sz="2200" dirty="0">
                <a:ea typeface="ＭＳ Ｐゴシック" panose="020B0600070205080204" pitchFamily="34" charset="-128"/>
              </a:rPr>
              <a:t>Onur Mutlu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Full Professor @ ETH Zurich ITET (INFK), since September 2015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Strecker Professor @ Carnegie Mellon University ECE/CS, 2009-2016, 2016-…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PhD from UT-Austin, worked at Google, VMware, Microsoft Research, Intel, AMD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  <a:hlinkClick r:id="rId3"/>
              </a:rPr>
              <a:t>https://people.inf.ethz.ch/omutlu/</a:t>
            </a:r>
            <a:endParaRPr lang="en-US" altLang="en-US" sz="1800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  <a:hlinkClick r:id="rId4"/>
              </a:rPr>
              <a:t>omutlu@gmail.com</a:t>
            </a:r>
            <a:r>
              <a:rPr lang="en-US" altLang="en-US" sz="1800" dirty="0">
                <a:ea typeface="ＭＳ Ｐゴシック" panose="020B0600070205080204" pitchFamily="34" charset="-128"/>
              </a:rPr>
              <a:t> </a:t>
            </a:r>
          </a:p>
          <a:p>
            <a:pPr lvl="1"/>
            <a:r>
              <a:rPr lang="en-US" sz="1800" dirty="0">
                <a:latin typeface="Tahoma" charset="0"/>
                <a:ea typeface="ＭＳ Ｐゴシック" charset="0"/>
                <a:hlinkClick r:id="rId5"/>
              </a:rPr>
              <a:t>https://people.inf.ethz.ch/omutlu/projects.htm</a:t>
            </a:r>
            <a:r>
              <a:rPr lang="en-US" sz="1800" dirty="0">
                <a:latin typeface="Tahoma" charset="0"/>
                <a:ea typeface="ＭＳ Ｐゴシック" charset="0"/>
              </a:rPr>
              <a:t> </a:t>
            </a:r>
            <a:endParaRPr lang="en-US" altLang="en-US" sz="1000" dirty="0">
              <a:ea typeface="ＭＳ Ｐゴシック" panose="020B0600070205080204" pitchFamily="34" charset="-128"/>
            </a:endParaRPr>
          </a:p>
          <a:p>
            <a:pPr lvl="1"/>
            <a:endParaRPr lang="en-US" altLang="en-US" sz="1000" dirty="0">
              <a:ea typeface="ＭＳ Ｐゴシック" panose="020B0600070205080204" pitchFamily="34" charset="-128"/>
            </a:endParaRPr>
          </a:p>
          <a:p>
            <a:r>
              <a:rPr lang="en-US" altLang="en-US" sz="22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Research and Teaching in:</a:t>
            </a:r>
            <a:endParaRPr lang="en-US" altLang="en-US" sz="2200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sz="1800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Computer architecture, computer systems, hardware security, bioinformatics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Memory and storage systems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Hardware security, safety, predictability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Fault tolerance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Hardware/software cooperation</a:t>
            </a:r>
          </a:p>
          <a:p>
            <a:pPr lvl="1"/>
            <a:r>
              <a:rPr lang="is-IS" altLang="en-US" sz="1800" dirty="0">
                <a:ea typeface="ＭＳ Ｐゴシック" panose="020B0600070205080204" pitchFamily="34" charset="-128"/>
              </a:rPr>
              <a:t>Architectures for bioinformatics, health, medicine</a:t>
            </a:r>
          </a:p>
          <a:p>
            <a:pPr lvl="1"/>
            <a:r>
              <a:rPr lang="is-IS" altLang="en-US" sz="1800" dirty="0">
                <a:ea typeface="ＭＳ Ｐゴシック" panose="020B0600070205080204" pitchFamily="34" charset="-128"/>
              </a:rPr>
              <a:t>… </a:t>
            </a:r>
            <a:endParaRPr lang="en-US" altLang="en-US" sz="1800" dirty="0">
              <a:ea typeface="ＭＳ Ｐゴシック" panose="020B0600070205080204" pitchFamily="34" charset="-128"/>
            </a:endParaRPr>
          </a:p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99011" name="Slide Number Placeholder 3">
            <a:extLst>
              <a:ext uri="{FF2B5EF4-FFF2-40B4-BE49-F238E27FC236}">
                <a16:creationId xmlns:a16="http://schemas.microsoft.com/office/drawing/2014/main" id="{382C1846-515D-6048-9FA0-627CDD03DE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F3043E-DAD2-F347-A0C9-60754FCE566E}" type="slidenum"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99012" name="Picture 1">
            <a:extLst>
              <a:ext uri="{FF2B5EF4-FFF2-40B4-BE49-F238E27FC236}">
                <a16:creationId xmlns:a16="http://schemas.microsoft.com/office/drawing/2014/main" id="{EDA8380A-00B6-2F46-A5D1-F19A2EE594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0" y="0"/>
            <a:ext cx="1270000" cy="155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8215046"/>
      </p:ext>
    </p:extLst>
  </p:cSld>
  <p:clrMapOvr>
    <a:masterClrMapping/>
  </p:clrMapOvr>
  <p:transition spd="slow"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059A2-F42E-7B4D-B1B1-FD3A480E1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Requirements and Expectations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50514-FFA1-6B43-85BF-6DAABBB70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02277"/>
            <a:ext cx="8915400" cy="5498523"/>
          </a:xfrm>
        </p:spPr>
        <p:txBody>
          <a:bodyPr/>
          <a:lstStyle/>
          <a:p>
            <a:pPr>
              <a:spcBef>
                <a:spcPts val="200"/>
              </a:spcBef>
            </a:pPr>
            <a:r>
              <a:rPr lang="en-US" dirty="0">
                <a:solidFill>
                  <a:srgbClr val="FF0000"/>
                </a:solidFill>
              </a:rPr>
              <a:t>Attendance required for all meetings</a:t>
            </a:r>
          </a:p>
          <a:p>
            <a:pPr>
              <a:spcBef>
                <a:spcPts val="200"/>
              </a:spcBef>
            </a:pPr>
            <a:endParaRPr lang="en-US" dirty="0"/>
          </a:p>
          <a:p>
            <a:pPr>
              <a:spcBef>
                <a:spcPts val="200"/>
              </a:spcBef>
            </a:pPr>
            <a:r>
              <a:rPr lang="en-US" dirty="0">
                <a:solidFill>
                  <a:srgbClr val="FF0000"/>
                </a:solidFill>
              </a:rPr>
              <a:t>Study the learning materials</a:t>
            </a:r>
          </a:p>
          <a:p>
            <a:pPr>
              <a:spcBef>
                <a:spcPts val="200"/>
              </a:spcBef>
            </a:pPr>
            <a:endParaRPr lang="en-US" dirty="0">
              <a:solidFill>
                <a:srgbClr val="FF0000"/>
              </a:solidFill>
            </a:endParaRPr>
          </a:p>
          <a:p>
            <a:pPr>
              <a:spcBef>
                <a:spcPts val="200"/>
              </a:spcBef>
            </a:pPr>
            <a:r>
              <a:rPr lang="en-US" dirty="0">
                <a:solidFill>
                  <a:srgbClr val="FF0000"/>
                </a:solidFill>
              </a:rPr>
              <a:t>Each student will work on a hands-on project</a:t>
            </a:r>
          </a:p>
          <a:p>
            <a:pPr lvl="1">
              <a:spcBef>
                <a:spcPts val="200"/>
              </a:spcBef>
            </a:pPr>
            <a:endParaRPr lang="en-US" sz="1400" dirty="0"/>
          </a:p>
          <a:p>
            <a:pPr lvl="1">
              <a:spcBef>
                <a:spcPts val="200"/>
              </a:spcBef>
            </a:pPr>
            <a:endParaRPr lang="en-US" sz="1400" dirty="0"/>
          </a:p>
          <a:p>
            <a:pPr>
              <a:spcBef>
                <a:spcPts val="200"/>
              </a:spcBef>
            </a:pPr>
            <a:r>
              <a:rPr lang="en-US" dirty="0">
                <a:solidFill>
                  <a:srgbClr val="FF0000"/>
                </a:solidFill>
              </a:rPr>
              <a:t>Participation </a:t>
            </a:r>
          </a:p>
          <a:p>
            <a:pPr lvl="1">
              <a:spcBef>
                <a:spcPts val="200"/>
              </a:spcBef>
            </a:pPr>
            <a:r>
              <a:rPr lang="en-US" dirty="0"/>
              <a:t>Ask questions, contribute thoughts/ideas</a:t>
            </a:r>
          </a:p>
          <a:p>
            <a:pPr marL="0" indent="0">
              <a:spcBef>
                <a:spcPts val="200"/>
              </a:spcBef>
              <a:buNone/>
            </a:pP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593A90-A0FE-FE45-99E6-1A7DD2AC92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1AB0E41-6335-3B40-AB06-F5B4D651A9D6}" type="slidenum">
              <a:rPr lang="en-US" altLang="en-US" smtClean="0"/>
              <a:pPr>
                <a:defRPr/>
              </a:pPr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70168215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97" name="Title 1">
            <a:extLst>
              <a:ext uri="{FF2B5EF4-FFF2-40B4-BE49-F238E27FC236}">
                <a16:creationId xmlns:a16="http://schemas.microsoft.com/office/drawing/2014/main" id="{860416FA-746E-1A48-9739-2BDEB484DF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Course Website</a:t>
            </a:r>
          </a:p>
        </p:txBody>
      </p:sp>
      <p:sp>
        <p:nvSpPr>
          <p:cNvPr id="413698" name="Content Placeholder 2">
            <a:extLst>
              <a:ext uri="{FF2B5EF4-FFF2-40B4-BE49-F238E27FC236}">
                <a16:creationId xmlns:a16="http://schemas.microsoft.com/office/drawing/2014/main" id="{9ADFB59A-2B23-3145-B878-0E4579E5BC5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96950"/>
            <a:ext cx="8610600" cy="5194300"/>
          </a:xfrm>
        </p:spPr>
        <p:txBody>
          <a:bodyPr/>
          <a:lstStyle/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dirty="0">
                <a:hlinkClick r:id="rId3"/>
              </a:rPr>
              <a:t>https://safari.ethz.ch/projects_and_seminars/spring2022/doku.php?id=modern_ssds</a:t>
            </a:r>
            <a:endParaRPr lang="en-US" dirty="0"/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>
                <a:ea typeface="ＭＳ Ｐゴシック" panose="020B0600070205080204" pitchFamily="34" charset="-128"/>
              </a:rPr>
              <a:t>Useful information about the course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>
                <a:ea typeface="ＭＳ Ｐゴシック" panose="020B0600070205080204" pitchFamily="34" charset="-128"/>
              </a:rPr>
              <a:t>Check your email frequently for announcements</a:t>
            </a:r>
          </a:p>
          <a:p>
            <a:pPr marL="0" indent="0"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413699" name="Slide Number Placeholder 3">
            <a:extLst>
              <a:ext uri="{FF2B5EF4-FFF2-40B4-BE49-F238E27FC236}">
                <a16:creationId xmlns:a16="http://schemas.microsoft.com/office/drawing/2014/main" id="{CC612AE1-2F43-DE49-BCF6-3B685DD85D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B289BBC-22D5-144F-A3F4-4049C2AFE7AF}" type="slidenum"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7792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244D6-C5E4-BF42-A519-5F214828F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Meeting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C6D47-8108-664D-8D0B-88D3F6C80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599"/>
          </a:xfrm>
        </p:spPr>
        <p:txBody>
          <a:bodyPr/>
          <a:lstStyle/>
          <a:p>
            <a:r>
              <a:rPr lang="en-GB" dirty="0"/>
              <a:t>Required Materials</a:t>
            </a:r>
          </a:p>
          <a:p>
            <a:pPr lvl="1"/>
            <a:r>
              <a:rPr lang="en-GB" sz="1800" dirty="0" err="1"/>
              <a:t>Arash</a:t>
            </a:r>
            <a:r>
              <a:rPr lang="en-GB" sz="1800" dirty="0"/>
              <a:t> </a:t>
            </a:r>
            <a:r>
              <a:rPr lang="en-GB" sz="1800" dirty="0" err="1"/>
              <a:t>Tavakkol</a:t>
            </a:r>
            <a:r>
              <a:rPr lang="en-GB" sz="1800" dirty="0"/>
              <a:t>, Juan Gomez-Luna, Mohammad </a:t>
            </a:r>
            <a:r>
              <a:rPr lang="en-GB" sz="1800" dirty="0" err="1"/>
              <a:t>Sadrosadati</a:t>
            </a:r>
            <a:r>
              <a:rPr lang="en-GB" sz="1800" dirty="0"/>
              <a:t>, </a:t>
            </a:r>
            <a:r>
              <a:rPr lang="en-GB" sz="1800" dirty="0" err="1"/>
              <a:t>Saugata</a:t>
            </a:r>
            <a:r>
              <a:rPr lang="en-GB" sz="1800" dirty="0"/>
              <a:t> Ghose, and </a:t>
            </a:r>
            <a:r>
              <a:rPr lang="en-GB" sz="1800" dirty="0" err="1"/>
              <a:t>Onur</a:t>
            </a:r>
            <a:r>
              <a:rPr lang="en-GB" sz="1800" dirty="0"/>
              <a:t> </a:t>
            </a:r>
            <a:r>
              <a:rPr lang="en-GB" sz="1800" dirty="0" err="1"/>
              <a:t>Mutlu</a:t>
            </a:r>
            <a:r>
              <a:rPr lang="en-GB" sz="1800" dirty="0"/>
              <a:t>, </a:t>
            </a:r>
            <a:r>
              <a:rPr lang="en-GB" sz="1800" dirty="0">
                <a:hlinkClick r:id="rId3"/>
              </a:rPr>
              <a:t>"MQSim: A Framework for Enabling Realistic Studies of Modern Multi-Queue SSD Devices,"</a:t>
            </a:r>
            <a:r>
              <a:rPr lang="en-GB" sz="1800" dirty="0"/>
              <a:t> In USENIX FAST, 2018.</a:t>
            </a:r>
          </a:p>
          <a:p>
            <a:pPr lvl="1"/>
            <a:r>
              <a:rPr lang="en-GB" sz="1800" dirty="0" err="1"/>
              <a:t>MQSim</a:t>
            </a:r>
            <a:r>
              <a:rPr lang="en-GB" sz="1800" dirty="0"/>
              <a:t> GitHub Repository: </a:t>
            </a:r>
            <a:r>
              <a:rPr lang="en-GB" sz="1800" dirty="0">
                <a:hlinkClick r:id="rId4"/>
              </a:rPr>
              <a:t>https://github.com/CMU-SAFARI/MQSim</a:t>
            </a:r>
            <a:endParaRPr lang="en-GB" sz="1800" dirty="0"/>
          </a:p>
          <a:p>
            <a:pPr marL="0" indent="0">
              <a:buNone/>
            </a:pPr>
            <a:br>
              <a:rPr lang="en-US" sz="1100" dirty="0"/>
            </a:br>
            <a:endParaRPr lang="en-US" sz="1100" dirty="0"/>
          </a:p>
          <a:p>
            <a:r>
              <a:rPr lang="en-GB" dirty="0"/>
              <a:t>Recommended Materials</a:t>
            </a:r>
          </a:p>
          <a:p>
            <a:pPr lvl="1"/>
            <a:r>
              <a:rPr lang="en-GB" sz="1800" dirty="0"/>
              <a:t>Computer Architecture Fall 2020 – Lecture 26: Flash Memory and Solid-State Drives </a:t>
            </a:r>
          </a:p>
          <a:p>
            <a:pPr lvl="2"/>
            <a:r>
              <a:rPr lang="en-GB" sz="1600" dirty="0">
                <a:hlinkClick r:id="rId5"/>
              </a:rPr>
              <a:t>https://www.youtube.com/watch?v=rninK6KWBeM</a:t>
            </a:r>
            <a:endParaRPr lang="en-GB" sz="1600" dirty="0"/>
          </a:p>
          <a:p>
            <a:pPr lvl="2"/>
            <a:r>
              <a:rPr lang="en-GB" sz="1600" dirty="0">
                <a:hlinkClick r:id="rId6"/>
              </a:rPr>
              <a:t>PDF</a:t>
            </a:r>
            <a:r>
              <a:rPr lang="en-GB" sz="1600" dirty="0"/>
              <a:t> and </a:t>
            </a:r>
            <a:r>
              <a:rPr lang="en-GB" sz="1600" dirty="0">
                <a:hlinkClick r:id="rId7"/>
              </a:rPr>
              <a:t>PPT</a:t>
            </a:r>
            <a:endParaRPr lang="en-GB" sz="1800" dirty="0"/>
          </a:p>
          <a:p>
            <a:pPr lvl="1"/>
            <a:r>
              <a:rPr lang="en-GB" sz="1800" dirty="0"/>
              <a:t>Computer Architecture Fall 2020 – Lecture 14: Simulation (with a Focus on Memory)</a:t>
            </a:r>
          </a:p>
          <a:p>
            <a:pPr lvl="2"/>
            <a:r>
              <a:rPr lang="en-GB" sz="1600" dirty="0">
                <a:hlinkClick r:id="rId8"/>
              </a:rPr>
              <a:t>https://www.youtube.com/watch?v=3cI4zOoDk9Q</a:t>
            </a:r>
            <a:endParaRPr lang="en-GB" sz="1600" dirty="0"/>
          </a:p>
          <a:p>
            <a:pPr lvl="2"/>
            <a:r>
              <a:rPr lang="en-GB" sz="1600" dirty="0">
                <a:hlinkClick r:id="rId9"/>
              </a:rPr>
              <a:t>PDF</a:t>
            </a:r>
            <a:r>
              <a:rPr lang="en-GB" sz="1600" dirty="0"/>
              <a:t> and </a:t>
            </a:r>
            <a:r>
              <a:rPr lang="en-GB" sz="1600" dirty="0">
                <a:hlinkClick r:id="rId10"/>
              </a:rPr>
              <a:t>PPT</a:t>
            </a:r>
            <a:endParaRPr lang="en-GB" sz="1600" dirty="0"/>
          </a:p>
          <a:p>
            <a:pPr marL="344487" lvl="1" indent="0">
              <a:buClr>
                <a:srgbClr val="CC9900"/>
              </a:buClr>
              <a:buNone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5A65CB-30E6-BF4C-8E1F-97AD26A5DC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DE33320-76E4-0249-8CA9-3902D97168FA}" type="slidenum">
              <a:rPr lang="en-US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75186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244D6-C5E4-BF42-A519-5F214828F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Meetings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C6D47-8108-664D-8D0B-88D3F6C80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meet weekly: Friday 10 AM</a:t>
            </a:r>
          </a:p>
          <a:p>
            <a:endParaRPr lang="en-US" dirty="0"/>
          </a:p>
          <a:p>
            <a:r>
              <a:rPr lang="en-US" dirty="0"/>
              <a:t>Provide background lectures</a:t>
            </a:r>
          </a:p>
          <a:p>
            <a:endParaRPr lang="en-US" dirty="0"/>
          </a:p>
          <a:p>
            <a:r>
              <a:rPr lang="en-US" dirty="0"/>
              <a:t>Discuss what each of you has done in the previous week</a:t>
            </a:r>
          </a:p>
          <a:p>
            <a:endParaRPr lang="en-US" dirty="0"/>
          </a:p>
          <a:p>
            <a:r>
              <a:rPr lang="en-US" dirty="0"/>
              <a:t>Q&amp;A for any difficulties in the previous week and directions for next weeks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Presentation of your 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5A65CB-30E6-BF4C-8E1F-97AD26A5DC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DE33320-76E4-0249-8CA9-3902D97168FA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2208813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22" name="Rectangle 5">
            <a:extLst>
              <a:ext uri="{FF2B5EF4-FFF2-40B4-BE49-F238E27FC236}">
                <a16:creationId xmlns:a16="http://schemas.microsoft.com/office/drawing/2014/main" id="{38DFFC52-436B-2049-BC66-9FF2A94A493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85800" y="4038600"/>
            <a:ext cx="7848600" cy="2286000"/>
          </a:xfrm>
        </p:spPr>
        <p:txBody>
          <a:bodyPr/>
          <a:lstStyle/>
          <a:p>
            <a:pPr marL="0" indent="0" algn="ctr" eaLnBrk="1" hangingPunct="1">
              <a:buNone/>
            </a:pP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Dr.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Jisung</a:t>
            </a: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 Park</a:t>
            </a:r>
          </a:p>
          <a:p>
            <a:pPr marL="0" indent="0" algn="ctr" eaLnBrk="1" hangingPunct="1">
              <a:buNone/>
            </a:pP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Prof.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Onur</a:t>
            </a: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Mutlu</a:t>
            </a:r>
            <a:endParaRPr lang="en-US" altLang="en-US" sz="2800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marL="0" indent="0" algn="ctr" eaLnBrk="1" hangingPunct="1"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ETH Zürich</a:t>
            </a:r>
          </a:p>
          <a:p>
            <a:pPr marL="0" indent="0" algn="ctr" eaLnBrk="1" hangingPunct="1"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Spring 2022</a:t>
            </a:r>
          </a:p>
          <a:p>
            <a:pPr marL="0" indent="0" algn="ctr" eaLnBrk="1" hangingPunct="1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18 March 2022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45B1E4-4A3E-4B44-B90F-77CA8B5BE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1143000"/>
            <a:ext cx="8458200" cy="220980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P&amp;S Modern SSDs</a:t>
            </a:r>
            <a:br>
              <a:rPr lang="en-US" b="1" dirty="0">
                <a:solidFill>
                  <a:srgbClr val="C00000"/>
                </a:solidFill>
              </a:rPr>
            </a:br>
            <a:br>
              <a:rPr lang="en-US" sz="1600" b="1" dirty="0">
                <a:solidFill>
                  <a:srgbClr val="C00000"/>
                </a:solidFill>
              </a:rPr>
            </a:br>
            <a:r>
              <a:rPr lang="en-US" sz="3200" dirty="0"/>
              <a:t>Understanding and Designing </a:t>
            </a:r>
            <a:br>
              <a:rPr lang="en-US" sz="3200" dirty="0"/>
            </a:br>
            <a:r>
              <a:rPr lang="en-US" sz="3200" dirty="0"/>
              <a:t>Modern NAND Flash-Based Solid-State Drives</a:t>
            </a:r>
            <a:endParaRPr lang="en-US" sz="3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736233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3"/>
          <p:cNvSpPr>
            <a:spLocks noGrp="1"/>
          </p:cNvSpPr>
          <p:nvPr>
            <p:ph type="sldNum" sz="quarter" idx="11"/>
          </p:nvPr>
        </p:nvSpPr>
        <p:spPr bwMode="auto">
          <a:xfrm>
            <a:off x="8737600" y="8324851"/>
            <a:ext cx="2844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219170" rtl="0" eaLnBrk="1" latinLnBrk="0" hangingPunct="1">
              <a:defRPr sz="2133" kern="1200">
                <a:solidFill>
                  <a:schemeClr val="tx1"/>
                </a:solidFill>
                <a:latin typeface="Garamond" pitchFamily="18" charset="0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fld id="{323594FA-E141-4234-AE05-360401972BE7}" type="slidenum">
              <a:rPr kumimoji="0" lang="en-US" altLang="en-US" sz="213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itchFamily="18" charset="0"/>
                <a:ea typeface="+mn-ea"/>
                <a:cs typeface="+mn-cs"/>
                <a:sym typeface="Arial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t>3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charset="0"/>
              <a:ea typeface="+mn-ea"/>
              <a:cs typeface="+mn-cs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7135684-0FF0-F248-9E0B-F2E232609C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9000"/>
                    </a14:imgEffect>
                    <a14:imgEffect>
                      <a14:colorTemperature colorTemp="5739"/>
                    </a14:imgEffect>
                    <a14:imgEffect>
                      <a14:saturation sat="153000"/>
                    </a14:imgEffect>
                    <a14:imgEffect>
                      <a14:brightnessContrast bright="45000" contrast="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2079" y="1947882"/>
            <a:ext cx="8077200" cy="3517153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DF919E19-D41C-ED45-9955-893D0E136C12}"/>
              </a:ext>
            </a:extLst>
          </p:cNvPr>
          <p:cNvSpPr txBox="1"/>
          <p:nvPr/>
        </p:nvSpPr>
        <p:spPr>
          <a:xfrm>
            <a:off x="444593" y="5385962"/>
            <a:ext cx="8272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sz="4800" b="1" i="0" u="none" strike="noStrike" kern="0" cap="none" spc="0" normalizeH="0" baseline="0" noProof="0" dirty="0">
                <a:ln w="22225">
                  <a:solidFill>
                    <a:srgbClr val="35742A">
                      <a:lumMod val="50000"/>
                    </a:srgbClr>
                  </a:solidFill>
                  <a:prstDash val="solid"/>
                </a:ln>
                <a:solidFill>
                  <a:srgbClr val="3B812F">
                    <a:lumMod val="40000"/>
                    <a:lumOff val="60000"/>
                  </a:srgbClr>
                </a:solidFill>
                <a:effectLst/>
                <a:uLnTx/>
                <a:uFillTx/>
                <a:latin typeface="Chalkduster" panose="03050602040202020205" pitchFamily="66" charset="77"/>
                <a:ea typeface="+mn-ea"/>
                <a:cs typeface="Apple Chancery" panose="03020702040506060504" pitchFamily="66" charset="-79"/>
                <a:sym typeface="Arial"/>
              </a:rPr>
              <a:t>Think BIG, Aim HIGH!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DC32EF-6916-C042-B579-9A528D144145}"/>
              </a:ext>
            </a:extLst>
          </p:cNvPr>
          <p:cNvSpPr/>
          <p:nvPr/>
        </p:nvSpPr>
        <p:spPr>
          <a:xfrm>
            <a:off x="3154008" y="6068815"/>
            <a:ext cx="27597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 w="0"/>
                <a:solidFill>
                  <a:srgbClr val="0000F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Tahoma"/>
                <a:ea typeface="ＭＳ Ｐゴシック" panose="020B0600070205080204" pitchFamily="34" charset="-128"/>
                <a:cs typeface="Apple Chancery" panose="03020702040506060504" pitchFamily="66" charset="-79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https://safari.ethz.ch</a:t>
            </a:r>
            <a:endParaRPr kumimoji="0" lang="en-US" sz="2000" b="0" i="0" u="none" strike="noStrike" kern="1200" cap="none" spc="0" normalizeH="0" baseline="0" noProof="0" dirty="0">
              <a:ln w="0"/>
              <a:solidFill>
                <a:srgbClr val="0000FF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Tahoma"/>
              <a:ea typeface="ＭＳ Ｐゴシック" panose="020B0600070205080204" pitchFamily="34" charset="-128"/>
              <a:cs typeface="Apple Chancery" panose="03020702040506060504" pitchFamily="66" charset="-79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24DD5283-F5C7-B94B-B7ED-8F1609BDF9A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72558" y="4993470"/>
            <a:ext cx="1329363" cy="471668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8C808981-2A78-D64E-A0DF-A6572C6FB0AB}"/>
              </a:ext>
            </a:extLst>
          </p:cNvPr>
          <p:cNvSpPr txBox="1">
            <a:spLocks/>
          </p:cNvSpPr>
          <p:nvPr/>
        </p:nvSpPr>
        <p:spPr bwMode="auto">
          <a:xfrm>
            <a:off x="228600" y="0"/>
            <a:ext cx="8610600" cy="90871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  <a:ea typeface="ＭＳ Ｐゴシック" charset="0"/>
                <a:cs typeface="ＭＳ Ｐゴシック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Garamond" charset="0"/>
                <a:ea typeface="ＭＳ Ｐゴシック" charset="0"/>
              </a:rPr>
              <a:t>Onur </a:t>
            </a:r>
            <a:r>
              <a:rPr kumimoji="0" lang="en-US" sz="4000" b="0" i="0" u="none" strike="noStrike" kern="0" cap="none" spc="0" normalizeH="0" baseline="0" noProof="0" dirty="0" err="1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Garamond" charset="0"/>
                <a:ea typeface="ＭＳ Ｐゴシック" charset="0"/>
              </a:rPr>
              <a:t>Mutlu’s</a:t>
            </a: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Garamond" charset="0"/>
                <a:ea typeface="ＭＳ Ｐゴシック" charset="0"/>
              </a:rPr>
              <a:t> SAFARI Research Group</a:t>
            </a:r>
          </a:p>
        </p:txBody>
      </p:sp>
      <p:sp>
        <p:nvSpPr>
          <p:cNvPr id="12" name="Rectangle 25">
            <a:extLst>
              <a:ext uri="{FF2B5EF4-FFF2-40B4-BE49-F238E27FC236}">
                <a16:creationId xmlns:a16="http://schemas.microsoft.com/office/drawing/2014/main" id="{BC5DB1A9-C9CF-E447-9055-3E8366E5C7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8101" y="908719"/>
            <a:ext cx="9144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 Narrow" charset="0"/>
                <a:ea typeface="ＭＳ Ｐゴシック" charset="0"/>
                <a:cs typeface="Arial" charset="0"/>
              </a:rPr>
              <a:t>Computer architecture, HW/SW, systems, bioinformatics, security, memory</a:t>
            </a:r>
          </a:p>
        </p:txBody>
      </p:sp>
      <p:sp>
        <p:nvSpPr>
          <p:cNvPr id="14" name="Rectangle 25">
            <a:extLst>
              <a:ext uri="{FF2B5EF4-FFF2-40B4-BE49-F238E27FC236}">
                <a16:creationId xmlns:a16="http://schemas.microsoft.com/office/drawing/2014/main" id="{9878D6CF-0105-8F41-BC74-0EDD2315C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8101" y="1423612"/>
            <a:ext cx="9144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Arial Narrow" charset="0"/>
                <a:ea typeface="ＭＳ Ｐゴシック" charset="0"/>
                <a:cs typeface="Arial" charset="0"/>
              </a:rPr>
              <a:t>8 Postdoc, 13 PhD Students, 7 MS Students, 6 Affiliated Researchers</a:t>
            </a:r>
          </a:p>
        </p:txBody>
      </p:sp>
    </p:spTree>
    <p:extLst>
      <p:ext uri="{BB962C8B-B14F-4D97-AF65-F5344CB8AC3E}">
        <p14:creationId xmlns:p14="http://schemas.microsoft.com/office/powerpoint/2010/main" val="3369814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3"/>
          <p:cNvSpPr>
            <a:spLocks noGrp="1"/>
          </p:cNvSpPr>
          <p:nvPr>
            <p:ph type="sldNum" sz="quarter" idx="11"/>
          </p:nvPr>
        </p:nvSpPr>
        <p:spPr bwMode="auto">
          <a:xfrm>
            <a:off x="8737600" y="8324851"/>
            <a:ext cx="2844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1219170" rtl="0" eaLnBrk="1" latinLnBrk="0" hangingPunct="1">
              <a:defRPr sz="2133" kern="1200">
                <a:solidFill>
                  <a:schemeClr val="tx1"/>
                </a:solidFill>
                <a:latin typeface="Garamond" pitchFamily="18" charset="0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fld id="{323594FA-E141-4234-AE05-360401972BE7}" type="slidenum">
              <a:rPr kumimoji="0" lang="en-US" altLang="en-US" sz="213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itchFamily="18" charset="0"/>
                <a:ea typeface="+mn-ea"/>
                <a:cs typeface="+mn-cs"/>
                <a:sym typeface="Arial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t>4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charset="0"/>
              <a:ea typeface="+mn-ea"/>
              <a:cs typeface="+mn-cs"/>
              <a:sym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DC32EF-6916-C042-B579-9A528D144145}"/>
              </a:ext>
            </a:extLst>
          </p:cNvPr>
          <p:cNvSpPr/>
          <p:nvPr/>
        </p:nvSpPr>
        <p:spPr>
          <a:xfrm>
            <a:off x="203209" y="6068815"/>
            <a:ext cx="86613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 w="0"/>
                <a:solidFill>
                  <a:srgbClr val="0000F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Tahoma"/>
                <a:ea typeface="ＭＳ Ｐゴシック" panose="020B0600070205080204" pitchFamily="34" charset="-128"/>
                <a:cs typeface="Apple Chancery" panose="03020702040506060504" pitchFamily="66" charset="-79"/>
                <a:hlinkClick r:id="rId3"/>
              </a:rPr>
              <a:t>https://safari.ethz.ch/safari-newsletter-december-2021</a:t>
            </a:r>
            <a:endParaRPr kumimoji="0" lang="en-US" sz="2000" b="0" i="0" u="none" strike="noStrike" kern="1200" cap="none" spc="0" normalizeH="0" baseline="0" noProof="0" dirty="0">
              <a:ln w="0"/>
              <a:solidFill>
                <a:srgbClr val="0000FF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Tahoma"/>
              <a:ea typeface="ＭＳ Ｐゴシック" panose="020B0600070205080204" pitchFamily="34" charset="-128"/>
              <a:cs typeface="Apple Chancery" panose="03020702040506060504" pitchFamily="66" charset="-79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C808981-2A78-D64E-A0DF-A6572C6FB0AB}"/>
              </a:ext>
            </a:extLst>
          </p:cNvPr>
          <p:cNvSpPr txBox="1">
            <a:spLocks/>
          </p:cNvSpPr>
          <p:nvPr/>
        </p:nvSpPr>
        <p:spPr bwMode="auto">
          <a:xfrm>
            <a:off x="228600" y="0"/>
            <a:ext cx="8610600" cy="90871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  <a:ea typeface="ＭＳ Ｐゴシック" charset="0"/>
                <a:cs typeface="ＭＳ Ｐゴシック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Garamond" pitchFamily="18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Garamond" charset="0"/>
                <a:ea typeface="ＭＳ Ｐゴシック" charset="0"/>
              </a:rPr>
              <a:t>SAFARI Newsletter: December 2021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6A34FC-78AD-F840-8A56-1B2AEFFFAB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891" y="981612"/>
            <a:ext cx="5930216" cy="489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91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09" name="Title 1">
            <a:extLst>
              <a:ext uri="{FF2B5EF4-FFF2-40B4-BE49-F238E27FC236}">
                <a16:creationId xmlns:a16="http://schemas.microsoft.com/office/drawing/2014/main" id="{0DF95D71-4717-9641-A2B1-944FC90328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Course Info: Who Are We? (II)</a:t>
            </a: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9CD130D2-C623-7247-B0C8-1800F218DB9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914400"/>
            <a:ext cx="9144000" cy="5476652"/>
          </a:xfrm>
        </p:spPr>
        <p:txBody>
          <a:bodyPr anchor="ctr"/>
          <a:lstStyle/>
          <a:p>
            <a:r>
              <a:rPr lang="en-US" altLang="en-US" sz="2200" dirty="0">
                <a:ea typeface="ＭＳ Ｐゴシック" panose="020B0600070205080204" pitchFamily="34" charset="-128"/>
              </a:rPr>
              <a:t>Dr. </a:t>
            </a:r>
            <a:r>
              <a:rPr lang="en-US" altLang="en-US" sz="2200" dirty="0" err="1">
                <a:ea typeface="ＭＳ Ｐゴシック" panose="020B0600070205080204" pitchFamily="34" charset="-128"/>
              </a:rPr>
              <a:t>Jisung</a:t>
            </a:r>
            <a:r>
              <a:rPr lang="en-US" altLang="en-US" sz="2200" dirty="0">
                <a:ea typeface="ＭＳ Ｐゴシック" panose="020B0600070205080204" pitchFamily="34" charset="-128"/>
              </a:rPr>
              <a:t> Park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Senior researcher and lecturer </a:t>
            </a:r>
            <a:br>
              <a:rPr lang="en-US" altLang="en-US" sz="1800" dirty="0">
                <a:ea typeface="ＭＳ Ｐゴシック" panose="020B0600070205080204" pitchFamily="34" charset="-128"/>
              </a:rPr>
            </a:br>
            <a:r>
              <a:rPr lang="en-US" altLang="en-US" sz="1800" dirty="0">
                <a:ea typeface="ＭＳ Ｐゴシック" panose="020B0600070205080204" pitchFamily="34" charset="-128"/>
              </a:rPr>
              <a:t>		@ SAFARI research group since 2019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PhD from Seoul National University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Research Area: computer architecture, system software, memory/storage systems, system security, and HW/SW cooperation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  <a:hlinkClick r:id="rId3"/>
              </a:rPr>
              <a:t>http://jisungpark.kr/</a:t>
            </a:r>
            <a:endParaRPr lang="en-US" altLang="en-US" sz="1800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  <a:hlinkClick r:id="rId4"/>
              </a:rPr>
              <a:t>jisung.park@safari.ethz.ch</a:t>
            </a:r>
            <a:endParaRPr lang="en-US" altLang="en-US" sz="1800" dirty="0">
              <a:ea typeface="ＭＳ Ｐゴシック" panose="020B0600070205080204" pitchFamily="34" charset="-128"/>
            </a:endParaRPr>
          </a:p>
        </p:txBody>
      </p:sp>
      <p:sp>
        <p:nvSpPr>
          <p:cNvPr id="299011" name="Slide Number Placeholder 3">
            <a:extLst>
              <a:ext uri="{FF2B5EF4-FFF2-40B4-BE49-F238E27FC236}">
                <a16:creationId xmlns:a16="http://schemas.microsoft.com/office/drawing/2014/main" id="{382C1846-515D-6048-9FA0-627CDD03DE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F3043E-DAD2-F347-A0C9-60754FCE566E}" type="slidenum"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9019853-2D39-8A4B-98C1-5F47A2BAC0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r="1182" b="32215"/>
          <a:stretch/>
        </p:blipFill>
        <p:spPr>
          <a:xfrm>
            <a:off x="7377817" y="2088313"/>
            <a:ext cx="1461383" cy="141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929709"/>
      </p:ext>
    </p:extLst>
  </p:cSld>
  <p:clrMapOvr>
    <a:masterClrMapping/>
  </p:clrMapOvr>
  <p:transition spd="slow" advClick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09" name="Title 1">
            <a:extLst>
              <a:ext uri="{FF2B5EF4-FFF2-40B4-BE49-F238E27FC236}">
                <a16:creationId xmlns:a16="http://schemas.microsoft.com/office/drawing/2014/main" id="{0DF95D71-4717-9641-A2B1-944FC90328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Course Info: Who Are We? (III)</a:t>
            </a: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9CD130D2-C623-7247-B0C8-1800F218DB9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914400"/>
            <a:ext cx="9144000" cy="5476652"/>
          </a:xfrm>
        </p:spPr>
        <p:txBody>
          <a:bodyPr anchor="ctr"/>
          <a:lstStyle/>
          <a:p>
            <a:r>
              <a:rPr lang="en-US" altLang="en-US" sz="2200" dirty="0">
                <a:ea typeface="ＭＳ Ｐゴシック" panose="020B0600070205080204" pitchFamily="34" charset="-128"/>
              </a:rPr>
              <a:t>Dr. Mohammad </a:t>
            </a:r>
            <a:r>
              <a:rPr lang="en-US" altLang="en-US" sz="2200" dirty="0" err="1">
                <a:ea typeface="ＭＳ Ｐゴシック" panose="020B0600070205080204" pitchFamily="34" charset="-128"/>
              </a:rPr>
              <a:t>Sadrosadati</a:t>
            </a:r>
            <a:endParaRPr lang="en-US" altLang="en-US" sz="2200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Senior researcher @ SAFARI research group since 2021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Senior researcher @ IPM 2019–2021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PhD from Sharif University of Technology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Research Area: energy-efficient GPUs, solid-state drives, processing-in-memory, machine learning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  <a:hlinkClick r:id="rId3"/>
              </a:rPr>
              <a:t>m.sadr89@gmail.com</a:t>
            </a:r>
            <a:endParaRPr lang="en-US" altLang="en-US" sz="1800" dirty="0">
              <a:ea typeface="ＭＳ Ｐゴシック" panose="020B0600070205080204" pitchFamily="34" charset="-128"/>
            </a:endParaRPr>
          </a:p>
          <a:p>
            <a:pPr lvl="1"/>
            <a:endParaRPr lang="en-US" altLang="en-US" sz="1800" dirty="0">
              <a:ea typeface="ＭＳ Ｐゴシック" panose="020B0600070205080204" pitchFamily="34" charset="-128"/>
            </a:endParaRPr>
          </a:p>
          <a:p>
            <a:r>
              <a:rPr lang="en-US" altLang="en-US" sz="2000" dirty="0">
                <a:ea typeface="ＭＳ Ｐゴシック" panose="020B0600070205080204" pitchFamily="34" charset="-128"/>
              </a:rPr>
              <a:t>Rakesh </a:t>
            </a:r>
            <a:r>
              <a:rPr lang="en-US" altLang="en-US" sz="2000" dirty="0" err="1">
                <a:ea typeface="ＭＳ Ｐゴシック" panose="020B0600070205080204" pitchFamily="34" charset="-128"/>
              </a:rPr>
              <a:t>Nadig</a:t>
            </a:r>
            <a:endParaRPr lang="en-US" altLang="en-US" sz="2000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PhD Student @ SAFARI research group since 2021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Senior staff engineer @ Samsung Electronics India 2014-2021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MS from University of California Irvine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</a:rPr>
              <a:t>Research Area: computer architecture, memory system design, multi-core architectures, near-memory processing, non-volatile memory</a:t>
            </a:r>
          </a:p>
          <a:p>
            <a:pPr lvl="1"/>
            <a:r>
              <a:rPr lang="en-US" altLang="en-US" sz="1800" dirty="0">
                <a:ea typeface="ＭＳ Ｐゴシック" panose="020B0600070205080204" pitchFamily="34" charset="-128"/>
                <a:hlinkClick r:id="rId4"/>
              </a:rPr>
              <a:t>rakesh.nadig@safari.ethz.ch</a:t>
            </a:r>
            <a:endParaRPr lang="en-US" altLang="en-US" sz="1800" dirty="0">
              <a:ea typeface="ＭＳ Ｐゴシック" panose="020B0600070205080204" pitchFamily="34" charset="-128"/>
            </a:endParaRPr>
          </a:p>
        </p:txBody>
      </p:sp>
      <p:sp>
        <p:nvSpPr>
          <p:cNvPr id="299011" name="Slide Number Placeholder 3">
            <a:extLst>
              <a:ext uri="{FF2B5EF4-FFF2-40B4-BE49-F238E27FC236}">
                <a16:creationId xmlns:a16="http://schemas.microsoft.com/office/drawing/2014/main" id="{382C1846-515D-6048-9FA0-627CDD03DE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F3043E-DAD2-F347-A0C9-60754FCE566E}" type="slidenum"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6" name="Google Shape;91;p1">
            <a:extLst>
              <a:ext uri="{FF2B5EF4-FFF2-40B4-BE49-F238E27FC236}">
                <a16:creationId xmlns:a16="http://schemas.microsoft.com/office/drawing/2014/main" id="{87399315-C549-F542-96E7-F07C156BF42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1763" y="943232"/>
            <a:ext cx="1478875" cy="16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picture containing person, person, indoor, young&#10;&#10;Description automatically generated">
            <a:extLst>
              <a:ext uri="{FF2B5EF4-FFF2-40B4-BE49-F238E27FC236}">
                <a16:creationId xmlns:a16="http://schemas.microsoft.com/office/drawing/2014/main" id="{7E6A073F-87FB-9F4B-9C23-EB0547DB6A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303" r="162" b="20404"/>
          <a:stretch/>
        </p:blipFill>
        <p:spPr>
          <a:xfrm>
            <a:off x="7407641" y="3652726"/>
            <a:ext cx="1517413" cy="1456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38791780"/>
      </p:ext>
    </p:extLst>
  </p:cSld>
  <p:clrMapOvr>
    <a:masterClrMapping/>
  </p:clrMapOvr>
  <p:transition spd="slow"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FAFA8-F928-074B-AE87-00F35D203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152400"/>
            <a:ext cx="9372600" cy="1066800"/>
          </a:xfrm>
        </p:spPr>
        <p:txBody>
          <a:bodyPr/>
          <a:lstStyle/>
          <a:p>
            <a:r>
              <a:rPr lang="en-US" dirty="0"/>
              <a:t>P&amp;S: Modern SSDs (I)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A318BC-BA84-EE49-85EE-0A779D8ABC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1AB0E41-6335-3B40-AB06-F5B4D651A9D6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3D538D-E37A-9A4C-B402-21561CF9548A}"/>
              </a:ext>
            </a:extLst>
          </p:cNvPr>
          <p:cNvSpPr txBox="1"/>
          <p:nvPr/>
        </p:nvSpPr>
        <p:spPr>
          <a:xfrm>
            <a:off x="230053" y="6237390"/>
            <a:ext cx="66159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www.vvz.ethz.ch</a:t>
            </a:r>
            <a:r>
              <a:rPr lang="en-US" sz="800" dirty="0"/>
              <a:t>/</a:t>
            </a:r>
            <a:r>
              <a:rPr lang="en-US" sz="800" dirty="0" err="1"/>
              <a:t>Vorlesungsverzeichnis</a:t>
            </a:r>
            <a:r>
              <a:rPr lang="en-US" sz="800" dirty="0"/>
              <a:t>/</a:t>
            </a:r>
            <a:r>
              <a:rPr lang="en-US" sz="800" dirty="0" err="1"/>
              <a:t>lerneinheit.view?lang</a:t>
            </a:r>
            <a:r>
              <a:rPr lang="en-US" sz="800" dirty="0"/>
              <a:t>=</a:t>
            </a:r>
            <a:r>
              <a:rPr lang="en-US" sz="800" dirty="0" err="1"/>
              <a:t>en&amp;semkez</a:t>
            </a:r>
            <a:r>
              <a:rPr lang="en-US" sz="800" dirty="0"/>
              <a:t>=2022S&amp;ansicht=</a:t>
            </a:r>
            <a:r>
              <a:rPr lang="en-US" sz="800" dirty="0" err="1"/>
              <a:t>KATALOGDATEN&amp;lerneinheitId</a:t>
            </a:r>
            <a:r>
              <a:rPr lang="en-US" sz="800" dirty="0"/>
              <a:t>=157085&amp;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61DC85-994E-D741-BEC7-734306D68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20" y="937147"/>
            <a:ext cx="6713559" cy="533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99263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8CCC7E74-24F3-C945-A0C5-0FDEF29B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6596"/>
            <a:ext cx="9144000" cy="28648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FFAFA8-F928-074B-AE87-00F35D203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152400"/>
            <a:ext cx="9372600" cy="1066800"/>
          </a:xfrm>
        </p:spPr>
        <p:txBody>
          <a:bodyPr/>
          <a:lstStyle/>
          <a:p>
            <a:r>
              <a:rPr lang="en-US" dirty="0"/>
              <a:t>P&amp;S: Modern SSDs (II)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A318BC-BA84-EE49-85EE-0A779D8ABC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1AB0E41-6335-3B40-AB06-F5B4D651A9D6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13E841-EB6C-8141-8E08-117BAA6935B7}"/>
              </a:ext>
            </a:extLst>
          </p:cNvPr>
          <p:cNvSpPr/>
          <p:nvPr/>
        </p:nvSpPr>
        <p:spPr bwMode="auto">
          <a:xfrm>
            <a:off x="23602" y="2051097"/>
            <a:ext cx="6753436" cy="160008"/>
          </a:xfrm>
          <a:prstGeom prst="rect">
            <a:avLst/>
          </a:prstGeom>
          <a:solidFill>
            <a:srgbClr val="FF0000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BA80AC-E000-8847-9F3D-AF69DE1C0F1E}"/>
              </a:ext>
            </a:extLst>
          </p:cNvPr>
          <p:cNvSpPr/>
          <p:nvPr/>
        </p:nvSpPr>
        <p:spPr bwMode="auto">
          <a:xfrm>
            <a:off x="5715000" y="2211105"/>
            <a:ext cx="2971800" cy="160008"/>
          </a:xfrm>
          <a:prstGeom prst="rect">
            <a:avLst/>
          </a:prstGeom>
          <a:solidFill>
            <a:srgbClr val="FF0000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056A44-092A-454F-9AB1-706676C8F2E0}"/>
              </a:ext>
            </a:extLst>
          </p:cNvPr>
          <p:cNvSpPr/>
          <p:nvPr/>
        </p:nvSpPr>
        <p:spPr bwMode="auto">
          <a:xfrm>
            <a:off x="1600200" y="2867806"/>
            <a:ext cx="1905000" cy="146095"/>
          </a:xfrm>
          <a:prstGeom prst="rect">
            <a:avLst/>
          </a:prstGeom>
          <a:solidFill>
            <a:srgbClr val="7030A0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rgbClr val="7030A0"/>
              </a:solidFill>
              <a:effectLst/>
              <a:latin typeface="Arial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2C724A-B944-114F-A250-6030292A971B}"/>
              </a:ext>
            </a:extLst>
          </p:cNvPr>
          <p:cNvSpPr/>
          <p:nvPr/>
        </p:nvSpPr>
        <p:spPr bwMode="auto">
          <a:xfrm>
            <a:off x="3952590" y="3350697"/>
            <a:ext cx="4958047" cy="146095"/>
          </a:xfrm>
          <a:prstGeom prst="rect">
            <a:avLst/>
          </a:prstGeom>
          <a:solidFill>
            <a:srgbClr val="0432FF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rgbClr val="7030A0"/>
              </a:solidFill>
              <a:effectLst/>
              <a:latin typeface="Arial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367667-648A-D241-AADE-C2127AC8C880}"/>
              </a:ext>
            </a:extLst>
          </p:cNvPr>
          <p:cNvSpPr/>
          <p:nvPr/>
        </p:nvSpPr>
        <p:spPr bwMode="auto">
          <a:xfrm>
            <a:off x="3909731" y="4166062"/>
            <a:ext cx="3329270" cy="142050"/>
          </a:xfrm>
          <a:prstGeom prst="rect">
            <a:avLst/>
          </a:prstGeom>
          <a:solidFill>
            <a:srgbClr val="00B050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rgbClr val="7030A0"/>
              </a:solidFill>
              <a:effectLst/>
              <a:latin typeface="Arial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7A255B-D4BE-624B-BB6E-28B65A37E73D}"/>
              </a:ext>
            </a:extLst>
          </p:cNvPr>
          <p:cNvSpPr/>
          <p:nvPr/>
        </p:nvSpPr>
        <p:spPr bwMode="auto">
          <a:xfrm>
            <a:off x="23602" y="2382512"/>
            <a:ext cx="890798" cy="146095"/>
          </a:xfrm>
          <a:prstGeom prst="rect">
            <a:avLst/>
          </a:prstGeom>
          <a:solidFill>
            <a:srgbClr val="FF0000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D2FD39-83A5-2C49-9615-E5CC430C03A3}"/>
              </a:ext>
            </a:extLst>
          </p:cNvPr>
          <p:cNvSpPr/>
          <p:nvPr/>
        </p:nvSpPr>
        <p:spPr bwMode="auto">
          <a:xfrm>
            <a:off x="4038600" y="2867806"/>
            <a:ext cx="1981200" cy="146095"/>
          </a:xfrm>
          <a:prstGeom prst="rect">
            <a:avLst/>
          </a:prstGeom>
          <a:solidFill>
            <a:srgbClr val="7030A0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rgbClr val="7030A0"/>
              </a:solidFill>
              <a:effectLst/>
              <a:latin typeface="Arial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97FB47E-2728-2641-9F13-5CECB63E4597}"/>
              </a:ext>
            </a:extLst>
          </p:cNvPr>
          <p:cNvSpPr/>
          <p:nvPr/>
        </p:nvSpPr>
        <p:spPr bwMode="auto">
          <a:xfrm>
            <a:off x="1066800" y="3013901"/>
            <a:ext cx="914400" cy="146095"/>
          </a:xfrm>
          <a:prstGeom prst="rect">
            <a:avLst/>
          </a:prstGeom>
          <a:solidFill>
            <a:srgbClr val="7030A0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rgbClr val="7030A0"/>
              </a:solidFill>
              <a:effectLst/>
              <a:latin typeface="Arial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63EC042-07FD-B64F-BFD4-F80C441D96DC}"/>
              </a:ext>
            </a:extLst>
          </p:cNvPr>
          <p:cNvSpPr/>
          <p:nvPr/>
        </p:nvSpPr>
        <p:spPr bwMode="auto">
          <a:xfrm>
            <a:off x="7315200" y="3023851"/>
            <a:ext cx="1338773" cy="146095"/>
          </a:xfrm>
          <a:prstGeom prst="rect">
            <a:avLst/>
          </a:prstGeom>
          <a:solidFill>
            <a:srgbClr val="7030A0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rgbClr val="7030A0"/>
              </a:solidFill>
              <a:effectLst/>
              <a:latin typeface="Arial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6D239DC-8CCB-2548-BAB2-6359DF4C2193}"/>
              </a:ext>
            </a:extLst>
          </p:cNvPr>
          <p:cNvSpPr/>
          <p:nvPr/>
        </p:nvSpPr>
        <p:spPr bwMode="auto">
          <a:xfrm>
            <a:off x="30529" y="3510320"/>
            <a:ext cx="807671" cy="146095"/>
          </a:xfrm>
          <a:prstGeom prst="rect">
            <a:avLst/>
          </a:prstGeom>
          <a:solidFill>
            <a:srgbClr val="0432FF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rgbClr val="7030A0"/>
              </a:solidFill>
              <a:effectLst/>
              <a:latin typeface="Arial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5149D61-5AE1-DC49-80AC-9FCF530C8EA6}"/>
              </a:ext>
            </a:extLst>
          </p:cNvPr>
          <p:cNvSpPr/>
          <p:nvPr/>
        </p:nvSpPr>
        <p:spPr bwMode="auto">
          <a:xfrm>
            <a:off x="5031874" y="3506309"/>
            <a:ext cx="3878763" cy="146095"/>
          </a:xfrm>
          <a:prstGeom prst="rect">
            <a:avLst/>
          </a:prstGeom>
          <a:solidFill>
            <a:srgbClr val="0432FF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rgbClr val="7030A0"/>
              </a:solidFill>
              <a:effectLst/>
              <a:latin typeface="Arial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83C84C-E54D-E84B-AAB1-0DAE912DE892}"/>
              </a:ext>
            </a:extLst>
          </p:cNvPr>
          <p:cNvSpPr/>
          <p:nvPr/>
        </p:nvSpPr>
        <p:spPr bwMode="auto">
          <a:xfrm>
            <a:off x="23602" y="3677066"/>
            <a:ext cx="738398" cy="146095"/>
          </a:xfrm>
          <a:prstGeom prst="rect">
            <a:avLst/>
          </a:prstGeom>
          <a:solidFill>
            <a:srgbClr val="0432FF">
              <a:alpha val="2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rgbClr val="7030A0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224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4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FAFA8-F928-074B-AE87-00F35D203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152400"/>
            <a:ext cx="9372600" cy="1066800"/>
          </a:xfrm>
        </p:spPr>
        <p:txBody>
          <a:bodyPr/>
          <a:lstStyle/>
          <a:p>
            <a:r>
              <a:rPr lang="en-US" dirty="0"/>
              <a:t>P&amp;S Modern SSDs: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D5082-2F46-7C48-8952-78EC2112D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599"/>
          </a:xfrm>
        </p:spPr>
        <p:txBody>
          <a:bodyPr/>
          <a:lstStyle/>
          <a:p>
            <a:r>
              <a:rPr lang="en-US" dirty="0"/>
              <a:t>We will introduce </a:t>
            </a:r>
            <a:r>
              <a:rPr lang="en-US" dirty="0">
                <a:solidFill>
                  <a:srgbClr val="FF0000"/>
                </a:solidFill>
              </a:rPr>
              <a:t>how a modern NAND flash-based SSD is organized and operates</a:t>
            </a:r>
            <a:r>
              <a:rPr lang="en-US" dirty="0"/>
              <a:t> to provide high I/O performance while hiding unique characteristics of NAND flash memory</a:t>
            </a:r>
          </a:p>
          <a:p>
            <a:endParaRPr lang="en-US" dirty="0"/>
          </a:p>
          <a:p>
            <a:r>
              <a:rPr lang="en-US" dirty="0"/>
              <a:t>You will learn </a:t>
            </a:r>
            <a:r>
              <a:rPr lang="en-US" dirty="0">
                <a:solidFill>
                  <a:srgbClr val="0432FF"/>
                </a:solidFill>
              </a:rPr>
              <a:t>fundamentals and challenges </a:t>
            </a:r>
            <a:r>
              <a:rPr lang="en-US" dirty="0"/>
              <a:t>in designing modern SSDs</a:t>
            </a:r>
          </a:p>
          <a:p>
            <a:endParaRPr lang="en-US" dirty="0"/>
          </a:p>
          <a:p>
            <a:r>
              <a:rPr lang="en-US" dirty="0"/>
              <a:t>You will review existing approaches that are widely adopted in modern SSDs and will </a:t>
            </a:r>
            <a:r>
              <a:rPr lang="en-US" dirty="0">
                <a:solidFill>
                  <a:srgbClr val="00B050"/>
                </a:solidFill>
              </a:rPr>
              <a:t>get familiar with new research proposals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will </a:t>
            </a:r>
            <a:r>
              <a:rPr lang="en-US" dirty="0">
                <a:solidFill>
                  <a:srgbClr val="7030A0"/>
                </a:solidFill>
              </a:rPr>
              <a:t>work hands-on</a:t>
            </a:r>
            <a:r>
              <a:rPr lang="en-US" dirty="0"/>
              <a:t>: refactoring </a:t>
            </a:r>
            <a:r>
              <a:rPr lang="en-US" dirty="0" err="1"/>
              <a:t>MQSim</a:t>
            </a:r>
            <a:r>
              <a:rPr lang="en-US" dirty="0"/>
              <a:t>, a state-of-the-art SSD simulator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A318BC-BA84-EE49-85EE-0A779D8ABC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1AB0E41-6335-3B40-AB06-F5B4D651A9D6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73291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_Edge">
  <a:themeElements>
    <a:clrScheme name="1_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1_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99_Edge">
  <a:themeElements>
    <a:clrScheme name="1_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1_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9_Edg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>
        <a:spAutoFit/>
      </a:bodyPr>
      <a:lstStyle>
        <a:defPPr algn="just">
          <a:defRPr sz="400" b="1" dirty="0">
            <a:solidFill>
              <a:schemeClr val="bg2"/>
            </a:solidFill>
            <a:latin typeface="europa"/>
          </a:defRPr>
        </a:defPPr>
      </a:lstStyle>
    </a:sp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Metropolitan_bulle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8ACA0D9-A384-4858-9FCC-2505F264A948}" vid="{6AE8C0EA-499D-4586-A497-DF22E9D58294}"/>
    </a:ext>
  </a:extLst>
</a:theme>
</file>

<file path=ppt/theme/theme4.xml><?xml version="1.0" encoding="utf-8"?>
<a:theme xmlns:a="http://schemas.openxmlformats.org/drawingml/2006/main" name="83_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0_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1_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4_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5_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7_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Override1.xml><?xml version="1.0" encoding="utf-8"?>
<a:themeOverride xmlns:a="http://schemas.openxmlformats.org/drawingml/2006/main">
  <a:clrScheme name="Blue Warm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4A66AC"/>
    </a:accent1>
    <a:accent2>
      <a:srgbClr val="629DD1"/>
    </a:accent2>
    <a:accent3>
      <a:srgbClr val="297FD5"/>
    </a:accent3>
    <a:accent4>
      <a:srgbClr val="7F8FA9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1427</Words>
  <Application>Microsoft Office PowerPoint</Application>
  <PresentationFormat>On-screen Show (4:3)</PresentationFormat>
  <Paragraphs>270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24</vt:i4>
      </vt:variant>
    </vt:vector>
  </HeadingPairs>
  <TitlesOfParts>
    <vt:vector size="43" baseType="lpstr">
      <vt:lpstr>Chalkduster</vt:lpstr>
      <vt:lpstr>Arial</vt:lpstr>
      <vt:lpstr>Arial Narrow</vt:lpstr>
      <vt:lpstr>Calibri</vt:lpstr>
      <vt:lpstr>Cambria</vt:lpstr>
      <vt:lpstr>Garamond</vt:lpstr>
      <vt:lpstr>Tahoma</vt:lpstr>
      <vt:lpstr>Wingdings</vt:lpstr>
      <vt:lpstr>2_Edge</vt:lpstr>
      <vt:lpstr>3_Edge</vt:lpstr>
      <vt:lpstr>1_Metropolitan_bullet</vt:lpstr>
      <vt:lpstr>83_Edge</vt:lpstr>
      <vt:lpstr>10_Edge</vt:lpstr>
      <vt:lpstr>1_Edge</vt:lpstr>
      <vt:lpstr>4_Edge</vt:lpstr>
      <vt:lpstr>5_Edge</vt:lpstr>
      <vt:lpstr>7_Edge</vt:lpstr>
      <vt:lpstr>99_Edge</vt:lpstr>
      <vt:lpstr>9_Edge</vt:lpstr>
      <vt:lpstr>P&amp;S Modern SSDs  Understanding and Designing  Modern NAND Flash-Based Solid-State Drives</vt:lpstr>
      <vt:lpstr>Course Info: Who Are We? (I)</vt:lpstr>
      <vt:lpstr>PowerPoint Presentation</vt:lpstr>
      <vt:lpstr>PowerPoint Presentation</vt:lpstr>
      <vt:lpstr>Course Info: Who Are We? (II)</vt:lpstr>
      <vt:lpstr>Course Info: Who Are We? (III)</vt:lpstr>
      <vt:lpstr>P&amp;S: Modern SSDs (I)</vt:lpstr>
      <vt:lpstr>P&amp;S: Modern SSDs (II)</vt:lpstr>
      <vt:lpstr>P&amp;S Modern SSDs: Contents</vt:lpstr>
      <vt:lpstr>Modern SSD Architecture</vt:lpstr>
      <vt:lpstr>Why So Complicated?</vt:lpstr>
      <vt:lpstr>Unique Characteristics of NAND Flash (I)</vt:lpstr>
      <vt:lpstr>Unique Characteristics of NAND Flash (II)</vt:lpstr>
      <vt:lpstr>Flash Translation Layer (FTL)</vt:lpstr>
      <vt:lpstr>SSD Opimization</vt:lpstr>
      <vt:lpstr>What You Will Do</vt:lpstr>
      <vt:lpstr>Key Takeaways</vt:lpstr>
      <vt:lpstr>Prerequisites of the Course</vt:lpstr>
      <vt:lpstr>Course Info: How About You?</vt:lpstr>
      <vt:lpstr>Course Requirements and Expectations</vt:lpstr>
      <vt:lpstr>Course Website</vt:lpstr>
      <vt:lpstr>Meeting 1</vt:lpstr>
      <vt:lpstr>Next Meetings</vt:lpstr>
      <vt:lpstr>P&amp;S Modern SSDs  Understanding and Designing  Modern NAND Flash-Based Solid-State Drives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P&amp;S Modern SSDs: First Meeting 29.09.21</dc:title>
  <dc:creator>Park Jisung</dc:creator>
  <cp:lastModifiedBy>Park Jisung</cp:lastModifiedBy>
  <cp:revision>698</cp:revision>
  <dcterms:created xsi:type="dcterms:W3CDTF">2010-09-08T00:51:32Z</dcterms:created>
  <dcterms:modified xsi:type="dcterms:W3CDTF">2022-03-25T14:50:03Z</dcterms:modified>
</cp:coreProperties>
</file>